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72FEEF-1A3E-444D-9DB2-6E2F3F43FE08}">
  <a:tblStyle styleId="{CF72FEEF-1A3E-444D-9DB2-6E2F3F43FE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99"/>
  </p:normalViewPr>
  <p:slideViewPr>
    <p:cSldViewPr snapToGrid="0" showGuides="1">
      <p:cViewPr varScale="1">
        <p:scale>
          <a:sx n="106" d="100"/>
          <a:sy n="106" d="100"/>
        </p:scale>
        <p:origin x="792"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vestors.blueapron.com/press-releases/2019/01-30-2019-21232118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investors.blueapron.com/~/media/Files/B/BlueApron-IR/reports-and-presentations/raymond-james-transcript-12032018-formatted.pdf"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ecode.net/2018/3/26/17165030/hellofresh-blue-apron-meal-kit-delivery-marketshare-acquisition-organic-green-che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nrdoezrs.net/links/7049598/type/dlg/https:/www.homechef.com/number-one?utm_content=7049598&amp;cjevent=b55ded823c3511e982d000c00a24060d" TargetMode="External"/><Relationship Id="rId7" Type="http://schemas.openxmlformats.org/officeDocument/2006/relationships/hyperlink" Target="https://www.reviewed.com/cooking/best-right-now/the-best-meal-kit-delivery-service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fave.co/2Rei7SJ" TargetMode="External"/><Relationship Id="rId5" Type="http://schemas.openxmlformats.org/officeDocument/2006/relationships/hyperlink" Target="https://fave.co/2IrPU6Q" TargetMode="External"/><Relationship Id="rId4" Type="http://schemas.openxmlformats.org/officeDocument/2006/relationships/hyperlink" Target="https://fave.co/2N7ir2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ec.gov/Archives/edgar/data/1701114/000104746917004287/a2232570zs-1a.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	</a:t>
            </a:r>
            <a:endParaRPr/>
          </a:p>
          <a:p>
            <a:pPr marL="0" lvl="0" indent="0" algn="l" rtl="0">
              <a:spcBef>
                <a:spcPts val="0"/>
              </a:spcBef>
              <a:spcAft>
                <a:spcPts val="0"/>
              </a:spcAft>
              <a:buNone/>
            </a:pPr>
            <a:endParaRPr/>
          </a:p>
          <a:p>
            <a:pPr marL="0" lvl="0" indent="0" algn="l" rtl="0">
              <a:spcBef>
                <a:spcPts val="0"/>
              </a:spcBef>
              <a:spcAft>
                <a:spcPts val="0"/>
              </a:spcAft>
              <a:buNone/>
            </a:pPr>
            <a:r>
              <a:rPr lang="en-US"/>
              <a:t>Default font: Arial; 20</a:t>
            </a:r>
            <a:endParaRPr/>
          </a:p>
          <a:p>
            <a:pPr marL="0" lvl="0" indent="0" algn="l" rtl="0">
              <a:spcBef>
                <a:spcPts val="0"/>
              </a:spcBef>
              <a:spcAft>
                <a:spcPts val="0"/>
              </a:spcAft>
              <a:buNone/>
            </a:pPr>
            <a:r>
              <a:rPr lang="en-US"/>
              <a:t>Default color of text box: RGB(127,127,127)</a:t>
            </a: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8c55dbbf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261" name="Google Shape;261;g58c55dbbf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8c55dbbf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283" name="Google Shape;283;g58c55dbbf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8c55dbbfe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US">
                <a:solidFill>
                  <a:schemeClr val="dk1"/>
                </a:solidFill>
              </a:rPr>
              <a:t>Product, technology, general, and administrative (PTG&amp;A) costs decreased 15% year-over-year from $53.3 million in the fourth quarter of 2017 to $45.4 million in the fourth quarter of 2018, as the company remained focused on expense management and optimization of its cost structure.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A big focus of the investor report of the past year.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Transferring substantial production volume from its Arlington, Texas facility to its Linden, New Jersey facility, driven by strong efficiency gains in Linden. (</a:t>
            </a:r>
            <a:r>
              <a:rPr lang="en-US" u="sng">
                <a:solidFill>
                  <a:srgbClr val="1155CC"/>
                </a:solidFill>
                <a:hlinkClick r:id="rId3"/>
              </a:rPr>
              <a:t>https://investors.blueapron.com/press-releases/2019/01-30-2019-212321187</a:t>
            </a:r>
            <a:r>
              <a:rPr lang="en-US">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Efficiency of the operations seems to be driven by automation (</a:t>
            </a:r>
            <a:r>
              <a:rPr lang="en-US" u="sng">
                <a:solidFill>
                  <a:srgbClr val="1155CC"/>
                </a:solidFill>
                <a:hlinkClick r:id="rId4"/>
              </a:rPr>
              <a:t>https://investors.blueapron.com/~/media/Files/B/BlueApron-IR/reports-and-presentations/raymond-james-transcript-12032018-formatted.pdf</a:t>
            </a:r>
            <a:r>
              <a:rPr lang="en-US">
                <a:solidFill>
                  <a:schemeClr val="dk1"/>
                </a:solidFill>
              </a:rPr>
              <a:t>)</a:t>
            </a:r>
            <a:endParaRPr>
              <a:solidFill>
                <a:schemeClr val="dk1"/>
              </a:solidFill>
            </a:endParaRPr>
          </a:p>
        </p:txBody>
      </p:sp>
      <p:sp>
        <p:nvSpPr>
          <p:cNvPr id="292" name="Google Shape;292;g58c55dbbfe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8c55dbbf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8c55dbbf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KPI Definitions:</a:t>
            </a:r>
            <a:endParaRPr sz="1000" i="1">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Orders</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define Orders as the number of paid orders by our Customers across our meal, wine and market products sold on our e-commerce platforms in any reporting period, inclusive of orders that may have eventually been refunded or credited to customers.</a:t>
            </a:r>
            <a:endParaRPr sz="1000">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Customers	</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determine our number of Customers by counting the total number of individual customers who have paid for at least one Order from Blue Apron across our meal, wine or market products sold on our e-commerce platforms in a given reporting period.</a:t>
            </a:r>
            <a:endParaRPr sz="1000">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Average Order Value</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define Average Order Value as our net revenue from our meal, wine and market products sold on our e-commerce platforms in a given reporting period divided by the number of Orders in that period.</a:t>
            </a:r>
            <a:endParaRPr sz="1000">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Orders per Customer</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define Orders per Customer as the number of Orders in a given reporting period divided by the number of Customers in that period.</a:t>
            </a:r>
            <a:endParaRPr sz="1000">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Average Revenue per Customer</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define Average Revenue per Customer as our net revenue from our meal, wine and market products sold on our e-commerce platforms in a given reporting period divided by the number of Customers in that period.</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c55dbbfe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58c55dbbfe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8c55dbbf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326" name="Google Shape;326;g58c55dbbf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8d68faec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58d68faec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8c55dbbf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58c55dbbf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8c55dbbf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363" name="Google Shape;363;g58c55dbbf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8c55dbbf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Insights &amp; Challenges</a:t>
            </a:r>
            <a:endParaRPr/>
          </a:p>
        </p:txBody>
      </p:sp>
      <p:sp>
        <p:nvSpPr>
          <p:cNvPr id="374" name="Google Shape;374;g58c55dbbfe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8c55dbbf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a:t>
            </a:r>
            <a:endParaRPr/>
          </a:p>
        </p:txBody>
      </p:sp>
      <p:sp>
        <p:nvSpPr>
          <p:cNvPr id="89" name="Google Shape;89;g58c55dbbf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8c55dbbfe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	</a:t>
            </a:r>
            <a:endParaRPr/>
          </a:p>
          <a:p>
            <a:pPr marL="0" lvl="0" indent="0" algn="l" rtl="0">
              <a:spcBef>
                <a:spcPts val="0"/>
              </a:spcBef>
              <a:spcAft>
                <a:spcPts val="0"/>
              </a:spcAft>
              <a:buNone/>
            </a:pPr>
            <a:endParaRPr/>
          </a:p>
          <a:p>
            <a:pPr marL="0" lvl="0" indent="0" algn="l" rtl="0">
              <a:spcBef>
                <a:spcPts val="0"/>
              </a:spcBef>
              <a:spcAft>
                <a:spcPts val="0"/>
              </a:spcAft>
              <a:buNone/>
            </a:pPr>
            <a:r>
              <a:rPr lang="en-US"/>
              <a:t>Default font: Arial; 20</a:t>
            </a:r>
            <a:endParaRPr/>
          </a:p>
          <a:p>
            <a:pPr marL="0" lvl="0" indent="0" algn="l" rtl="0">
              <a:spcBef>
                <a:spcPts val="0"/>
              </a:spcBef>
              <a:spcAft>
                <a:spcPts val="0"/>
              </a:spcAft>
              <a:buNone/>
            </a:pPr>
            <a:r>
              <a:rPr lang="en-US"/>
              <a:t>Default color of text box: RGB(127,127,127)</a:t>
            </a:r>
            <a:endParaRPr/>
          </a:p>
        </p:txBody>
      </p:sp>
      <p:sp>
        <p:nvSpPr>
          <p:cNvPr id="382" name="Google Shape;382;g58c55dbbfe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8c55dbbf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387" name="Google Shape;387;g58c55dbbf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8c55dbbfe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58c55dbbfe_0_2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8c55dbbf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58c55dbbfe_0_2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c55dbbfe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g58c55dbbfe_0_2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c55dbbfe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58c55dbbfe_0_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8c55dbb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a:p>
            <a:pPr marL="0" lvl="0" indent="0" algn="l" rtl="0">
              <a:spcBef>
                <a:spcPts val="0"/>
              </a:spcBef>
              <a:spcAft>
                <a:spcPts val="0"/>
              </a:spcAft>
              <a:buNone/>
            </a:pPr>
            <a:endParaRPr/>
          </a:p>
          <a:p>
            <a:pPr marL="0" lvl="0" indent="0" algn="l" rtl="0">
              <a:spcBef>
                <a:spcPts val="0"/>
              </a:spcBef>
              <a:spcAft>
                <a:spcPts val="0"/>
              </a:spcAft>
              <a:buNone/>
            </a:pPr>
            <a:r>
              <a:rPr lang="en-US"/>
              <a:t>You can define the industry in many ways. Small online meal kit subscription service or part of a larger food and beverage universe.</a:t>
            </a:r>
            <a:endParaRPr/>
          </a:p>
          <a:p>
            <a:pPr marL="0" lvl="0" indent="0" algn="l" rtl="0">
              <a:spcBef>
                <a:spcPts val="0"/>
              </a:spcBef>
              <a:spcAft>
                <a:spcPts val="0"/>
              </a:spcAft>
              <a:buNone/>
            </a:pPr>
            <a:r>
              <a:rPr lang="en-US"/>
              <a:t>The numbers on the left here tell the story of where the industry is going.</a:t>
            </a:r>
            <a:endParaRPr/>
          </a:p>
          <a:p>
            <a:pPr marL="0" lvl="0" indent="0" algn="l" rtl="0">
              <a:spcBef>
                <a:spcPts val="0"/>
              </a:spcBef>
              <a:spcAft>
                <a:spcPts val="0"/>
              </a:spcAft>
              <a:buNone/>
            </a:pPr>
            <a:endParaRPr/>
          </a:p>
          <a:p>
            <a:pPr marL="0" lvl="0" indent="0" algn="l" rtl="0">
              <a:spcBef>
                <a:spcPts val="0"/>
              </a:spcBef>
              <a:spcAft>
                <a:spcPts val="0"/>
              </a:spcAft>
              <a:buNone/>
            </a:pPr>
            <a:r>
              <a:rPr lang="en-US"/>
              <a:t>People are eating at home more often and people looking for fresher options.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2100" algn="l" rtl="0">
              <a:spcBef>
                <a:spcPts val="0"/>
              </a:spcBef>
              <a:spcAft>
                <a:spcPts val="0"/>
              </a:spcAft>
              <a:buClr>
                <a:srgbClr val="7F7F7F"/>
              </a:buClr>
              <a:buSzPts val="1000"/>
              <a:buChar char="●"/>
            </a:pPr>
            <a:r>
              <a:rPr lang="en-US" sz="1000">
                <a:solidFill>
                  <a:srgbClr val="7F7F7F"/>
                </a:solidFill>
              </a:rPr>
              <a:t>Meal kits exploded in 2015 as investors poured nearly half a billion dollars in the category. Funding has declined rapidly since then from $450 Million in 2015 to $100 Million in 2018.</a:t>
            </a:r>
            <a:endParaRPr sz="1000">
              <a:solidFill>
                <a:srgbClr val="7F7F7F"/>
              </a:solidFill>
            </a:endParaRPr>
          </a:p>
          <a:p>
            <a:pPr marL="457200" lvl="0" indent="-292100" algn="l" rtl="0">
              <a:spcBef>
                <a:spcPts val="0"/>
              </a:spcBef>
              <a:spcAft>
                <a:spcPts val="0"/>
              </a:spcAft>
              <a:buClr>
                <a:srgbClr val="7F7F7F"/>
              </a:buClr>
              <a:buSzPts val="1000"/>
              <a:buChar char="●"/>
            </a:pPr>
            <a:r>
              <a:rPr lang="en-US" sz="1000">
                <a:solidFill>
                  <a:srgbClr val="7F7F7F"/>
                </a:solidFill>
              </a:rPr>
              <a:t>More than 150 companies have jumped into the meal kit industry with low barrier to entry</a:t>
            </a:r>
            <a:endParaRPr sz="1000">
              <a:solidFill>
                <a:srgbClr val="7F7F7F"/>
              </a:solidFill>
            </a:endParaRPr>
          </a:p>
          <a:p>
            <a:pPr marL="457200" lvl="0" indent="-292100" algn="l" rtl="0">
              <a:spcBef>
                <a:spcPts val="0"/>
              </a:spcBef>
              <a:spcAft>
                <a:spcPts val="0"/>
              </a:spcAft>
              <a:buClr>
                <a:srgbClr val="7F7F7F"/>
              </a:buClr>
              <a:buSzPts val="1000"/>
              <a:buChar char="●"/>
            </a:pPr>
            <a:r>
              <a:rPr lang="en-US" sz="1000">
                <a:solidFill>
                  <a:srgbClr val="7F7F7F"/>
                </a:solidFill>
              </a:rPr>
              <a:t>Industry is faced with high costs given expensive supply chain, heavy discounts to new shoppers, portioning and packaging individual ingredients, etc.</a:t>
            </a:r>
            <a:endParaRPr sz="1000">
              <a:solidFill>
                <a:srgbClr val="7F7F7F"/>
              </a:solidFill>
            </a:endParaRPr>
          </a:p>
          <a:p>
            <a:pPr marL="457200" lvl="0" indent="-292100" algn="l" rtl="0">
              <a:spcBef>
                <a:spcPts val="0"/>
              </a:spcBef>
              <a:spcAft>
                <a:spcPts val="0"/>
              </a:spcAft>
              <a:buClr>
                <a:srgbClr val="7F7F7F"/>
              </a:buClr>
              <a:buSzPts val="1000"/>
              <a:buChar char="●"/>
            </a:pPr>
            <a:r>
              <a:rPr lang="en-US" sz="1000">
                <a:solidFill>
                  <a:srgbClr val="7F7F7F"/>
                </a:solidFill>
              </a:rPr>
              <a:t>Tried to grow too quickly</a:t>
            </a:r>
            <a:endParaRPr sz="1000">
              <a:solidFill>
                <a:srgbClr val="7F7F7F"/>
              </a:solidFill>
            </a:endParaRPr>
          </a:p>
          <a:p>
            <a:pPr marL="457200" lvl="0" indent="-292100" algn="l" rtl="0">
              <a:spcBef>
                <a:spcPts val="0"/>
              </a:spcBef>
              <a:spcAft>
                <a:spcPts val="0"/>
              </a:spcAft>
              <a:buClr>
                <a:srgbClr val="7F7F7F"/>
              </a:buClr>
              <a:buSzPts val="1000"/>
              <a:buChar char="●"/>
            </a:pPr>
            <a:r>
              <a:rPr lang="en-US" sz="1000">
                <a:solidFill>
                  <a:srgbClr val="7F7F7F"/>
                </a:solidFill>
              </a:rPr>
              <a:t>Fresh has been slower to move online, making DTC meal kits appealing</a:t>
            </a:r>
            <a:endParaRPr sz="1000">
              <a:solidFill>
                <a:srgbClr val="7F7F7F"/>
              </a:solidFill>
            </a:endParaRPr>
          </a:p>
          <a:p>
            <a:pPr marL="457200" lvl="0" indent="-292100" algn="l" rtl="0">
              <a:spcBef>
                <a:spcPts val="0"/>
              </a:spcBef>
              <a:spcAft>
                <a:spcPts val="0"/>
              </a:spcAft>
              <a:buClr>
                <a:srgbClr val="6A6A6A"/>
              </a:buClr>
              <a:buSzPts val="1000"/>
              <a:buChar char="●"/>
            </a:pPr>
            <a:r>
              <a:rPr lang="en-US" sz="1000">
                <a:solidFill>
                  <a:srgbClr val="6A6A6A"/>
                </a:solidFill>
                <a:highlight>
                  <a:schemeClr val="lt1"/>
                </a:highlight>
              </a:rPr>
              <a:t>Average growth is 13.8% per year from 2018-2023. </a:t>
            </a:r>
            <a:endParaRPr sz="1000">
              <a:solidFill>
                <a:srgbClr val="6A6A6A"/>
              </a:solidFill>
              <a:highlight>
                <a:schemeClr val="lt1"/>
              </a:highlight>
            </a:endParaRPr>
          </a:p>
          <a:p>
            <a:pPr marL="457200" lvl="0" indent="-292100" algn="l" rtl="0">
              <a:spcBef>
                <a:spcPts val="0"/>
              </a:spcBef>
              <a:spcAft>
                <a:spcPts val="0"/>
              </a:spcAft>
              <a:buClr>
                <a:srgbClr val="6A6A6A"/>
              </a:buClr>
              <a:buSzPts val="1000"/>
              <a:buChar char="●"/>
            </a:pPr>
            <a:r>
              <a:rPr lang="en-US" sz="1000">
                <a:solidFill>
                  <a:srgbClr val="6A6A6A"/>
                </a:solidFill>
                <a:highlight>
                  <a:schemeClr val="lt1"/>
                </a:highlight>
              </a:rPr>
              <a:t>14.3 million households purchased meal kits in the last six months of 2018.</a:t>
            </a:r>
            <a:endParaRPr sz="1000">
              <a:solidFill>
                <a:srgbClr val="6A6A6A"/>
              </a:solidFill>
              <a:highlight>
                <a:schemeClr val="lt1"/>
              </a:highlight>
            </a:endParaRPr>
          </a:p>
          <a:p>
            <a:pPr marL="457200" lvl="0" indent="-292100" algn="l" rtl="0">
              <a:spcBef>
                <a:spcPts val="0"/>
              </a:spcBef>
              <a:spcAft>
                <a:spcPts val="0"/>
              </a:spcAft>
              <a:buClr>
                <a:srgbClr val="6A6A6A"/>
              </a:buClr>
              <a:buSzPts val="1000"/>
              <a:buChar char="●"/>
            </a:pPr>
            <a:r>
              <a:rPr lang="en-US" sz="1000">
                <a:solidFill>
                  <a:srgbClr val="6A6A6A"/>
                </a:solidFill>
                <a:highlight>
                  <a:schemeClr val="lt1"/>
                </a:highlight>
              </a:rPr>
              <a:t>Households saying they would consider purchasing a meal kit within the next six months.</a:t>
            </a:r>
            <a:endParaRPr sz="1000">
              <a:solidFill>
                <a:srgbClr val="6A6A6A"/>
              </a:solidFill>
              <a:highlight>
                <a:schemeClr val="lt1"/>
              </a:highlight>
            </a:endParaRPr>
          </a:p>
          <a:p>
            <a:pPr marL="457200" lvl="0" indent="-292100" algn="l" rtl="0">
              <a:spcBef>
                <a:spcPts val="0"/>
              </a:spcBef>
              <a:spcAft>
                <a:spcPts val="0"/>
              </a:spcAft>
              <a:buClr>
                <a:srgbClr val="7F7F7F"/>
              </a:buClr>
              <a:buSzPts val="1000"/>
              <a:buChar char="●"/>
            </a:pPr>
            <a:r>
              <a:rPr lang="en-US" sz="1000">
                <a:solidFill>
                  <a:srgbClr val="7F7F7F"/>
                </a:solidFill>
              </a:rPr>
              <a:t>Major trend: Meal kits have emerged as a promising marketing tactic for grocery retailers and a path for growth for meal kit services.</a:t>
            </a:r>
            <a:endParaRPr sz="1000">
              <a:solidFill>
                <a:srgbClr val="7F7F7F"/>
              </a:solidFill>
            </a:endParaRPr>
          </a:p>
          <a:p>
            <a:pPr marL="457200" lvl="0" indent="-292100" algn="l" rtl="0">
              <a:spcBef>
                <a:spcPts val="0"/>
              </a:spcBef>
              <a:spcAft>
                <a:spcPts val="0"/>
              </a:spcAft>
              <a:buClr>
                <a:srgbClr val="7F7F7F"/>
              </a:buClr>
              <a:buSzPts val="1000"/>
              <a:buChar char="●"/>
            </a:pPr>
            <a:r>
              <a:rPr lang="en-US" sz="1000">
                <a:solidFill>
                  <a:srgbClr val="7F7F7F"/>
                </a:solidFill>
              </a:rPr>
              <a:t>60% of the growth in meal kits was due to in-store meal kit sales.</a:t>
            </a:r>
            <a:endParaRPr sz="1000">
              <a:solidFill>
                <a:srgbClr val="6A6A6A"/>
              </a:solidFill>
              <a:highlight>
                <a:schemeClr val="lt1"/>
              </a:high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Overview, structure, and trends. Use Helen’s broader frame of reference slide.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800" i="1">
                <a:solidFill>
                  <a:srgbClr val="7F7F7F"/>
                </a:solidFill>
              </a:rPr>
              <a:t>Source: Packaged Facts, 2018 Food Report</a:t>
            </a:r>
            <a:endParaRPr sz="800" i="1">
              <a:solidFill>
                <a:srgbClr val="7F7F7F"/>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900" u="sng">
                <a:solidFill>
                  <a:srgbClr val="009384"/>
                </a:solidFill>
                <a:hlinkClick r:id="rId3"/>
              </a:rPr>
              <a:t>https://www.recode.net/2018/3/26/17165030/hellofresh-blue-apron-meal-kit-delivery-marketshare-acquisition-organic-green-chef</a:t>
            </a:r>
            <a:endParaRPr/>
          </a:p>
        </p:txBody>
      </p:sp>
      <p:sp>
        <p:nvSpPr>
          <p:cNvPr id="108" name="Google Shape;108;g58c55dbb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8c55dbbf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p:txBody>
      </p:sp>
      <p:sp>
        <p:nvSpPr>
          <p:cNvPr id="155" name="Google Shape;155;g58c55dbbfe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8c55dbbf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a:t>Nick</a:t>
            </a:r>
            <a:endParaRPr sz="800"/>
          </a:p>
          <a:p>
            <a:pPr marL="0" lvl="0" indent="0" algn="l" rtl="0">
              <a:spcBef>
                <a:spcPts val="0"/>
              </a:spcBef>
              <a:spcAft>
                <a:spcPts val="0"/>
              </a:spcAft>
              <a:buNone/>
            </a:pPr>
            <a:endParaRPr sz="800"/>
          </a:p>
          <a:p>
            <a:pPr marL="0" lvl="0" indent="0" algn="l" rtl="0">
              <a:spcBef>
                <a:spcPts val="0"/>
              </a:spcBef>
              <a:spcAft>
                <a:spcPts val="0"/>
              </a:spcAft>
              <a:buNone/>
            </a:pPr>
            <a:r>
              <a:rPr lang="en-US" sz="800"/>
              <a:t>These are all the closest competitiors</a:t>
            </a:r>
            <a:endParaRPr sz="800"/>
          </a:p>
          <a:p>
            <a:pPr marL="0" lvl="0" indent="0" algn="l" rtl="0">
              <a:spcBef>
                <a:spcPts val="0"/>
              </a:spcBef>
              <a:spcAft>
                <a:spcPts val="0"/>
              </a:spcAft>
              <a:buNone/>
            </a:pPr>
            <a:r>
              <a:rPr lang="en-US" sz="800"/>
              <a:t>Big call outs as you compare Blue Apron to the other major competitors is that is lacks breadth and depth of variety in its weekly meal options</a:t>
            </a:r>
            <a:endParaRPr sz="800"/>
          </a:p>
          <a:p>
            <a:pPr marL="0" lvl="0" indent="0" algn="l" rtl="0">
              <a:lnSpc>
                <a:spcPct val="125000"/>
              </a:lnSpc>
              <a:spcBef>
                <a:spcPts val="1500"/>
              </a:spcBef>
              <a:spcAft>
                <a:spcPts val="0"/>
              </a:spcAft>
              <a:buClr>
                <a:schemeClr val="dk1"/>
              </a:buClr>
              <a:buSzPts val="1100"/>
              <a:buFont typeface="Arial"/>
              <a:buNone/>
            </a:pPr>
            <a:r>
              <a:rPr lang="en-US" sz="800" b="1" u="sng">
                <a:solidFill>
                  <a:srgbClr val="333333"/>
                </a:solidFill>
                <a:hlinkClick r:id="rId3"/>
              </a:rPr>
              <a:t>Home Chef</a:t>
            </a:r>
            <a:endParaRPr sz="800" b="1" u="sng">
              <a:solidFill>
                <a:srgbClr val="333333"/>
              </a:solidFill>
              <a:hlinkClick r:id="rId3"/>
            </a:endParaRPr>
          </a:p>
          <a:p>
            <a:pPr marL="0" lvl="0" indent="0" algn="l" rtl="0">
              <a:lnSpc>
                <a:spcPct val="125000"/>
              </a:lnSpc>
              <a:spcBef>
                <a:spcPts val="800"/>
              </a:spcBef>
              <a:spcAft>
                <a:spcPts val="0"/>
              </a:spcAft>
              <a:buClr>
                <a:schemeClr val="dk1"/>
              </a:buClr>
              <a:buSzPts val="1100"/>
              <a:buFont typeface="Arial"/>
              <a:buNone/>
            </a:pPr>
            <a:r>
              <a:rPr lang="en-US" sz="800" i="1">
                <a:solidFill>
                  <a:srgbClr val="333333"/>
                </a:solidFill>
              </a:rPr>
              <a:t>Best Overall</a:t>
            </a:r>
            <a:endParaRPr sz="800" i="1">
              <a:solidFill>
                <a:srgbClr val="333333"/>
              </a:solidFill>
            </a:endParaRPr>
          </a:p>
          <a:p>
            <a:pPr marL="0" lvl="0" indent="0" algn="l" rtl="0">
              <a:lnSpc>
                <a:spcPct val="150000"/>
              </a:lnSpc>
              <a:spcBef>
                <a:spcPts val="800"/>
              </a:spcBef>
              <a:spcAft>
                <a:spcPts val="0"/>
              </a:spcAft>
              <a:buClr>
                <a:schemeClr val="dk1"/>
              </a:buClr>
              <a:buSzPts val="1100"/>
              <a:buFont typeface="Arial"/>
              <a:buNone/>
            </a:pPr>
            <a:r>
              <a:rPr lang="en-US" sz="800">
                <a:solidFill>
                  <a:srgbClr val="333333"/>
                </a:solidFill>
              </a:rPr>
              <a:t>The best meal kit subscription delivery service for you is probably Home Chef.</a:t>
            </a:r>
            <a:endParaRPr sz="800">
              <a:solidFill>
                <a:srgbClr val="333333"/>
              </a:solidFill>
            </a:endParaRPr>
          </a:p>
          <a:p>
            <a:pPr marL="0" lvl="0" indent="0" algn="l" rtl="0">
              <a:lnSpc>
                <a:spcPct val="150000"/>
              </a:lnSpc>
              <a:spcBef>
                <a:spcPts val="800"/>
              </a:spcBef>
              <a:spcAft>
                <a:spcPts val="0"/>
              </a:spcAft>
              <a:buClr>
                <a:schemeClr val="dk1"/>
              </a:buClr>
              <a:buSzPts val="1100"/>
              <a:buFont typeface="Arial"/>
              <a:buNone/>
            </a:pPr>
            <a:r>
              <a:rPr lang="en-US" sz="800">
                <a:solidFill>
                  <a:srgbClr val="333333"/>
                </a:solidFill>
              </a:rPr>
              <a:t>High-quality ingredients, well-written recipes, and fantastic flavors make the Home Chef experience one you’ll want to integrate into your weeknights—and the service’s organization makes it incredibly easy to do so. You may just impress yourself with how good your Home Chef meals turn out.</a:t>
            </a:r>
            <a:endParaRPr sz="800">
              <a:solidFill>
                <a:srgbClr val="333333"/>
              </a:solidFill>
            </a:endParaRPr>
          </a:p>
          <a:p>
            <a:pPr marL="0" lvl="0" indent="0" algn="l" rtl="0">
              <a:lnSpc>
                <a:spcPct val="150000"/>
              </a:lnSpc>
              <a:spcBef>
                <a:spcPts val="800"/>
              </a:spcBef>
              <a:spcAft>
                <a:spcPts val="0"/>
              </a:spcAft>
              <a:buClr>
                <a:schemeClr val="dk1"/>
              </a:buClr>
              <a:buSzPts val="1100"/>
              <a:buFont typeface="Arial"/>
              <a:buNone/>
            </a:pPr>
            <a:r>
              <a:rPr lang="en-US" sz="800" b="1" u="sng">
                <a:solidFill>
                  <a:srgbClr val="00BAF2"/>
                </a:solidFill>
                <a:hlinkClick r:id="rId3"/>
              </a:rPr>
              <a:t>See Home Chef's plans and pricing</a:t>
            </a:r>
            <a:endParaRPr sz="800" b="1" u="sng">
              <a:solidFill>
                <a:srgbClr val="00BAF2"/>
              </a:solidFill>
              <a:hlinkClick r:id="rId3"/>
            </a:endParaRPr>
          </a:p>
          <a:p>
            <a:pPr marL="0" lvl="0" indent="0" algn="l" rtl="0">
              <a:lnSpc>
                <a:spcPct val="125000"/>
              </a:lnSpc>
              <a:spcBef>
                <a:spcPts val="1500"/>
              </a:spcBef>
              <a:spcAft>
                <a:spcPts val="0"/>
              </a:spcAft>
              <a:buClr>
                <a:schemeClr val="dk1"/>
              </a:buClr>
              <a:buSzPts val="1100"/>
              <a:buFont typeface="Arial"/>
              <a:buNone/>
            </a:pPr>
            <a:r>
              <a:rPr lang="en-US" sz="800" b="1" u="sng">
                <a:solidFill>
                  <a:srgbClr val="333333"/>
                </a:solidFill>
                <a:hlinkClick r:id="rId4"/>
              </a:rPr>
              <a:t>Plated</a:t>
            </a:r>
            <a:endParaRPr sz="800" b="1" u="sng">
              <a:solidFill>
                <a:srgbClr val="333333"/>
              </a:solidFill>
              <a:hlinkClick r:id="rId4"/>
            </a:endParaRPr>
          </a:p>
          <a:p>
            <a:pPr marL="0" lvl="0" indent="0" algn="l" rtl="0">
              <a:lnSpc>
                <a:spcPct val="125000"/>
              </a:lnSpc>
              <a:spcBef>
                <a:spcPts val="800"/>
              </a:spcBef>
              <a:spcAft>
                <a:spcPts val="0"/>
              </a:spcAft>
              <a:buClr>
                <a:schemeClr val="dk1"/>
              </a:buClr>
              <a:buSzPts val="1100"/>
              <a:buFont typeface="Arial"/>
              <a:buNone/>
            </a:pPr>
            <a:r>
              <a:rPr lang="en-US" sz="800" i="1">
                <a:solidFill>
                  <a:srgbClr val="333333"/>
                </a:solidFill>
              </a:rPr>
              <a:t>Best for Families</a:t>
            </a:r>
            <a:endParaRPr sz="800" i="1">
              <a:solidFill>
                <a:srgbClr val="333333"/>
              </a:solidFill>
            </a:endParaRPr>
          </a:p>
          <a:p>
            <a:pPr marL="0" lvl="0" indent="0" algn="l" rtl="0">
              <a:lnSpc>
                <a:spcPct val="150000"/>
              </a:lnSpc>
              <a:spcBef>
                <a:spcPts val="800"/>
              </a:spcBef>
              <a:spcAft>
                <a:spcPts val="0"/>
              </a:spcAft>
              <a:buClr>
                <a:schemeClr val="dk1"/>
              </a:buClr>
              <a:buSzPts val="1100"/>
              <a:buFont typeface="Arial"/>
              <a:buNone/>
            </a:pPr>
            <a:r>
              <a:rPr lang="en-US" sz="800">
                <a:solidFill>
                  <a:srgbClr val="333333"/>
                </a:solidFill>
              </a:rPr>
              <a:t>Whether you’re cooking for picky eaters or need a plan that fits into your busy schedule, Plated can probably help you. The service’s large portions, huge recipe variety, and cook time accuracy make it our top choice for families—or those of us who love to have leftovers.</a:t>
            </a:r>
            <a:endParaRPr sz="800">
              <a:solidFill>
                <a:srgbClr val="333333"/>
              </a:solidFill>
            </a:endParaRPr>
          </a:p>
          <a:p>
            <a:pPr marL="0" lvl="0" indent="0" algn="l" rtl="0">
              <a:lnSpc>
                <a:spcPct val="150000"/>
              </a:lnSpc>
              <a:spcBef>
                <a:spcPts val="800"/>
              </a:spcBef>
              <a:spcAft>
                <a:spcPts val="0"/>
              </a:spcAft>
              <a:buClr>
                <a:schemeClr val="dk1"/>
              </a:buClr>
              <a:buSzPts val="1100"/>
              <a:buFont typeface="Arial"/>
              <a:buNone/>
            </a:pPr>
            <a:r>
              <a:rPr lang="en-US" sz="800" b="1" u="sng">
                <a:solidFill>
                  <a:srgbClr val="00BAF2"/>
                </a:solidFill>
                <a:hlinkClick r:id="rId4"/>
              </a:rPr>
              <a:t>See Plated's plans and pricing</a:t>
            </a:r>
            <a:endParaRPr sz="800" b="1" u="sng">
              <a:solidFill>
                <a:srgbClr val="00BAF2"/>
              </a:solidFill>
              <a:hlinkClick r:id="rId4"/>
            </a:endParaRPr>
          </a:p>
          <a:p>
            <a:pPr marL="0" lvl="0" indent="0" algn="l" rtl="0">
              <a:lnSpc>
                <a:spcPct val="125000"/>
              </a:lnSpc>
              <a:spcBef>
                <a:spcPts val="1500"/>
              </a:spcBef>
              <a:spcAft>
                <a:spcPts val="0"/>
              </a:spcAft>
              <a:buClr>
                <a:schemeClr val="dk1"/>
              </a:buClr>
              <a:buSzPts val="1100"/>
              <a:buFont typeface="Arial"/>
              <a:buNone/>
            </a:pPr>
            <a:r>
              <a:rPr lang="en-US" sz="800" b="1" u="sng">
                <a:solidFill>
                  <a:srgbClr val="333333"/>
                </a:solidFill>
                <a:hlinkClick r:id="rId5"/>
              </a:rPr>
              <a:t>Sun Basket</a:t>
            </a:r>
            <a:endParaRPr sz="800" b="1" u="sng">
              <a:solidFill>
                <a:srgbClr val="333333"/>
              </a:solidFill>
              <a:hlinkClick r:id="rId5"/>
            </a:endParaRPr>
          </a:p>
          <a:p>
            <a:pPr marL="0" lvl="0" indent="0" algn="l" rtl="0">
              <a:lnSpc>
                <a:spcPct val="125000"/>
              </a:lnSpc>
              <a:spcBef>
                <a:spcPts val="800"/>
              </a:spcBef>
              <a:spcAft>
                <a:spcPts val="0"/>
              </a:spcAft>
              <a:buClr>
                <a:schemeClr val="dk1"/>
              </a:buClr>
              <a:buSzPts val="1100"/>
              <a:buFont typeface="Arial"/>
              <a:buNone/>
            </a:pPr>
            <a:r>
              <a:rPr lang="en-US" sz="800" i="1">
                <a:solidFill>
                  <a:srgbClr val="333333"/>
                </a:solidFill>
              </a:rPr>
              <a:t>Best for Vegetarians</a:t>
            </a:r>
            <a:endParaRPr sz="800" i="1">
              <a:solidFill>
                <a:srgbClr val="333333"/>
              </a:solidFill>
            </a:endParaRPr>
          </a:p>
          <a:p>
            <a:pPr marL="0" lvl="0" indent="0" algn="l" rtl="0">
              <a:lnSpc>
                <a:spcPct val="150000"/>
              </a:lnSpc>
              <a:spcBef>
                <a:spcPts val="800"/>
              </a:spcBef>
              <a:spcAft>
                <a:spcPts val="0"/>
              </a:spcAft>
              <a:buClr>
                <a:schemeClr val="dk1"/>
              </a:buClr>
              <a:buSzPts val="1100"/>
              <a:buFont typeface="Arial"/>
              <a:buNone/>
            </a:pPr>
            <a:r>
              <a:rPr lang="en-US" sz="800">
                <a:solidFill>
                  <a:srgbClr val="333333"/>
                </a:solidFill>
              </a:rPr>
              <a:t>While not an entirely vegetarian service, Sun Basket offers a huge variety of quick, flavorful plant-based meals that will satisfy vegetarians and omnivores alike. Their ingredients are largely organic, and their recipes are some of the fastest we tested.</a:t>
            </a:r>
            <a:endParaRPr sz="800">
              <a:solidFill>
                <a:srgbClr val="333333"/>
              </a:solidFill>
            </a:endParaRPr>
          </a:p>
          <a:p>
            <a:pPr marL="0" lvl="0" indent="0" algn="l" rtl="0">
              <a:lnSpc>
                <a:spcPct val="150000"/>
              </a:lnSpc>
              <a:spcBef>
                <a:spcPts val="800"/>
              </a:spcBef>
              <a:spcAft>
                <a:spcPts val="0"/>
              </a:spcAft>
              <a:buClr>
                <a:schemeClr val="dk1"/>
              </a:buClr>
              <a:buSzPts val="1100"/>
              <a:buFont typeface="Arial"/>
              <a:buNone/>
            </a:pPr>
            <a:r>
              <a:rPr lang="en-US" sz="800" b="1" u="sng">
                <a:solidFill>
                  <a:srgbClr val="00BAF2"/>
                </a:solidFill>
                <a:hlinkClick r:id="rId5"/>
              </a:rPr>
              <a:t>See Sun Basket's plans and pricing</a:t>
            </a:r>
            <a:endParaRPr sz="800" b="1" u="sng">
              <a:solidFill>
                <a:srgbClr val="00BAF2"/>
              </a:solidFill>
              <a:hlinkClick r:id="rId5"/>
            </a:endParaRPr>
          </a:p>
          <a:p>
            <a:pPr marL="0" lvl="0" indent="0" algn="l" rtl="0">
              <a:lnSpc>
                <a:spcPct val="125000"/>
              </a:lnSpc>
              <a:spcBef>
                <a:spcPts val="1500"/>
              </a:spcBef>
              <a:spcAft>
                <a:spcPts val="0"/>
              </a:spcAft>
              <a:buClr>
                <a:schemeClr val="dk1"/>
              </a:buClr>
              <a:buSzPts val="1100"/>
              <a:buFont typeface="Arial"/>
              <a:buNone/>
            </a:pPr>
            <a:r>
              <a:rPr lang="en-US" sz="800" b="1" u="sng">
                <a:solidFill>
                  <a:srgbClr val="333333"/>
                </a:solidFill>
                <a:hlinkClick r:id="rId6"/>
              </a:rPr>
              <a:t>HelloFresh</a:t>
            </a:r>
            <a:endParaRPr sz="800" b="1" u="sng">
              <a:solidFill>
                <a:srgbClr val="333333"/>
              </a:solidFill>
              <a:hlinkClick r:id="rId6"/>
            </a:endParaRPr>
          </a:p>
          <a:p>
            <a:pPr marL="0" lvl="0" indent="0" algn="l" rtl="0">
              <a:lnSpc>
                <a:spcPct val="150000"/>
              </a:lnSpc>
              <a:spcBef>
                <a:spcPts val="800"/>
              </a:spcBef>
              <a:spcAft>
                <a:spcPts val="0"/>
              </a:spcAft>
              <a:buClr>
                <a:schemeClr val="dk1"/>
              </a:buClr>
              <a:buSzPts val="1100"/>
              <a:buFont typeface="Arial"/>
              <a:buNone/>
            </a:pPr>
            <a:r>
              <a:rPr lang="en-US" sz="800">
                <a:solidFill>
                  <a:srgbClr val="333333"/>
                </a:solidFill>
              </a:rPr>
              <a:t>Meal kit giant HelloFresh featured our very favorite recipe of the entire experience and earned high marks for flavor overall. While their recipes weren’t always quick to make, I always had fun in the process.</a:t>
            </a:r>
            <a:endParaRPr sz="800">
              <a:solidFill>
                <a:srgbClr val="333333"/>
              </a:solidFill>
            </a:endParaRPr>
          </a:p>
          <a:p>
            <a:pPr marL="0" lvl="0" indent="0" algn="l" rtl="0">
              <a:lnSpc>
                <a:spcPct val="150000"/>
              </a:lnSpc>
              <a:spcBef>
                <a:spcPts val="800"/>
              </a:spcBef>
              <a:spcAft>
                <a:spcPts val="0"/>
              </a:spcAft>
              <a:buClr>
                <a:schemeClr val="dk1"/>
              </a:buClr>
              <a:buSzPts val="1100"/>
              <a:buFont typeface="Arial"/>
              <a:buNone/>
            </a:pPr>
            <a:r>
              <a:rPr lang="en-US" sz="800" b="1" u="sng">
                <a:solidFill>
                  <a:srgbClr val="00BAF2"/>
                </a:solidFill>
                <a:hlinkClick r:id="rId6"/>
              </a:rPr>
              <a:t>See HelloFresh's plans and pricing</a:t>
            </a:r>
            <a:endParaRPr sz="800" b="1" u="sng">
              <a:solidFill>
                <a:srgbClr val="00BAF2"/>
              </a:solidFill>
              <a:hlinkClick r:id="rId6"/>
            </a:endParaRPr>
          </a:p>
          <a:p>
            <a:pPr marL="0" lvl="0" indent="0" algn="l" rtl="0">
              <a:spcBef>
                <a:spcPts val="80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u="sng">
                <a:solidFill>
                  <a:srgbClr val="009384"/>
                </a:solidFill>
                <a:hlinkClick r:id="rId7"/>
              </a:rPr>
              <a:t>https://www.reviewed.com/cooking/best-right-now/the-best-meal-kit-delivery-services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Carmin will add Blue Apron to table</a:t>
            </a:r>
            <a:endParaRPr/>
          </a:p>
        </p:txBody>
      </p:sp>
      <p:sp>
        <p:nvSpPr>
          <p:cNvPr id="166" name="Google Shape;166;g58c55dbbf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8c55dbbf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a:p>
            <a:pPr marL="0" lvl="0" indent="0" algn="l" rtl="0">
              <a:spcBef>
                <a:spcPts val="0"/>
              </a:spcBef>
              <a:spcAft>
                <a:spcPts val="0"/>
              </a:spcAft>
              <a:buNone/>
            </a:pPr>
            <a:endParaRPr/>
          </a:p>
          <a:p>
            <a:pPr marL="0" lvl="0" indent="0" algn="l" rtl="0">
              <a:spcBef>
                <a:spcPts val="0"/>
              </a:spcBef>
              <a:spcAft>
                <a:spcPts val="0"/>
              </a:spcAft>
              <a:buNone/>
            </a:pPr>
            <a:r>
              <a:rPr lang="en-US"/>
              <a:t>You can see that these same competitors are working hard to create retailers relationships and acquisitions that can help scale their platforms</a:t>
            </a:r>
            <a:endParaRPr/>
          </a:p>
          <a:p>
            <a:pPr marL="0" lvl="0" indent="0" algn="l" rtl="0">
              <a:spcBef>
                <a:spcPts val="0"/>
              </a:spcBef>
              <a:spcAft>
                <a:spcPts val="0"/>
              </a:spcAft>
              <a:buNone/>
            </a:pPr>
            <a:r>
              <a:rPr lang="en-US"/>
              <a:t>Call out Amazon/Whole Foods</a:t>
            </a:r>
            <a:endParaRPr/>
          </a:p>
          <a:p>
            <a:pPr marL="0" lvl="0" indent="0" algn="l" rtl="0">
              <a:spcBef>
                <a:spcPts val="0"/>
              </a:spcBef>
              <a:spcAft>
                <a:spcPts val="0"/>
              </a:spcAft>
              <a:buNone/>
            </a:pPr>
            <a:r>
              <a:rPr lang="en-US"/>
              <a:t>Call out Blue Apron + Costco</a:t>
            </a:r>
            <a:endParaRPr/>
          </a:p>
          <a:p>
            <a:pPr marL="0" lvl="0" indent="0" algn="l" rtl="0">
              <a:spcBef>
                <a:spcPts val="0"/>
              </a:spcBef>
              <a:spcAft>
                <a:spcPts val="0"/>
              </a:spcAft>
              <a:buNone/>
            </a:pPr>
            <a:r>
              <a:rPr lang="en-US"/>
              <a:t>Call out Chef’d for most retailer partnerships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Nielsen 2018</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November - Blue Apron meal kit distribution with Costco is on hold</a:t>
            </a:r>
            <a:endParaRPr/>
          </a:p>
        </p:txBody>
      </p:sp>
      <p:sp>
        <p:nvSpPr>
          <p:cNvPr id="188" name="Google Shape;188;g58c55dbbf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8c55dbbf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237" name="Google Shape;237;g58c55dbbf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8c55dbbf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 </a:t>
            </a:r>
            <a:r>
              <a:rPr lang="en-US" u="sng">
                <a:solidFill>
                  <a:schemeClr val="hlink"/>
                </a:solidFill>
                <a:hlinkClick r:id="rId3"/>
              </a:rPr>
              <a:t>https://www.sec.gov/Archives/edgar/data/1701114/000104746917004287/a2232570zs-1a.htm</a:t>
            </a:r>
            <a:endParaRPr/>
          </a:p>
        </p:txBody>
      </p:sp>
      <p:sp>
        <p:nvSpPr>
          <p:cNvPr id="248" name="Google Shape;248;g58c55dbbf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www.sec.gov/Archives/edgar/data/1701114/000104746917004287/a2232570zs-1a.ht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sec.gov/Archives/edgar/data/1701114/000104746917004287/a2232570zs-1a.htm" TargetMode="Externa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hyperlink" Target="https://www.recode.net/2018/3/26/17165030/hellofresh-blue-apron-meal-kit-delivery-marketshare-acquisition-organic-green-chef" TargetMode="External"/><Relationship Id="rId5" Type="http://schemas.openxmlformats.org/officeDocument/2006/relationships/image" Target="../media/image8.png"/><Relationship Id="rId10" Type="http://schemas.openxmlformats.org/officeDocument/2006/relationships/hyperlink" Target="https://www.reviewed.com/cooking/best-right-now/the-best-meal-kit-delivery-services" TargetMode="External"/><Relationship Id="rId4" Type="http://schemas.openxmlformats.org/officeDocument/2006/relationships/image" Target="../media/image2.jp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2.jp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sec.gov/Archives/edgar/data/1701114/000104746917004287/a2232570zs-1a.htm" TargetMode="Externa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3891280" y="2885439"/>
            <a:ext cx="4389120" cy="65500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2400" b="1">
                <a:solidFill>
                  <a:srgbClr val="0F346B"/>
                </a:solidFill>
                <a:latin typeface="Arial"/>
                <a:ea typeface="Arial"/>
                <a:cs typeface="Arial"/>
                <a:sym typeface="Arial"/>
              </a:rPr>
              <a:t>Blue Apron Steering Committee #1</a:t>
            </a:r>
            <a:endParaRPr sz="2400" b="1">
              <a:solidFill>
                <a:srgbClr val="0F346B"/>
              </a:solidFill>
              <a:latin typeface="Arial"/>
              <a:ea typeface="Arial"/>
              <a:cs typeface="Arial"/>
              <a:sym typeface="Arial"/>
            </a:endParaRPr>
          </a:p>
        </p:txBody>
      </p:sp>
      <p:sp>
        <p:nvSpPr>
          <p:cNvPr id="85" name="Google Shape;85;p13"/>
          <p:cNvSpPr txBox="1">
            <a:spLocks noGrp="1"/>
          </p:cNvSpPr>
          <p:nvPr>
            <p:ph type="subTitle" idx="1"/>
          </p:nvPr>
        </p:nvSpPr>
        <p:spPr>
          <a:xfrm>
            <a:off x="3891280" y="3977958"/>
            <a:ext cx="4389120" cy="401002"/>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2400"/>
              <a:buNone/>
            </a:pPr>
            <a:r>
              <a:rPr lang="en-US" sz="1800" b="1">
                <a:solidFill>
                  <a:srgbClr val="0F346B"/>
                </a:solidFill>
                <a:latin typeface="Arial"/>
                <a:ea typeface="Arial"/>
                <a:cs typeface="Arial"/>
                <a:sym typeface="Arial"/>
              </a:rPr>
              <a:t>April 26 2019</a:t>
            </a:r>
            <a:endParaRPr sz="1800" b="1">
              <a:solidFill>
                <a:srgbClr val="0F346B"/>
              </a:solidFill>
              <a:latin typeface="Arial"/>
              <a:ea typeface="Arial"/>
              <a:cs typeface="Arial"/>
              <a:sym typeface="Arial"/>
            </a:endParaRPr>
          </a:p>
        </p:txBody>
      </p:sp>
      <p:sp>
        <p:nvSpPr>
          <p:cNvPr id="86" name="Google Shape;86;p13"/>
          <p:cNvSpPr txBox="1"/>
          <p:nvPr/>
        </p:nvSpPr>
        <p:spPr>
          <a:xfrm>
            <a:off x="4321175" y="4883125"/>
            <a:ext cx="3482700" cy="79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Prepared by: </a:t>
            </a:r>
            <a:r>
              <a:rPr lang="en-US" sz="1200">
                <a:solidFill>
                  <a:schemeClr val="dk1"/>
                </a:solidFill>
                <a:highlight>
                  <a:srgbClr val="FFFFFF"/>
                </a:highlight>
                <a:latin typeface="Roboto"/>
                <a:ea typeface="Roboto"/>
                <a:cs typeface="Roboto"/>
                <a:sym typeface="Roboto"/>
              </a:rPr>
              <a:t>Nick Caldicott</a:t>
            </a:r>
            <a:r>
              <a:rPr lang="en-US">
                <a:latin typeface="Calibri"/>
                <a:ea typeface="Calibri"/>
                <a:cs typeface="Calibri"/>
                <a:sym typeface="Calibri"/>
              </a:rPr>
              <a:t>, </a:t>
            </a:r>
            <a:r>
              <a:rPr lang="en-US" sz="1200">
                <a:solidFill>
                  <a:schemeClr val="dk1"/>
                </a:solidFill>
                <a:highlight>
                  <a:srgbClr val="FFFFFF"/>
                </a:highlight>
                <a:latin typeface="Roboto"/>
                <a:ea typeface="Roboto"/>
                <a:cs typeface="Roboto"/>
                <a:sym typeface="Roboto"/>
              </a:rPr>
              <a:t>Carmin Ballou, Helen Wang, Mimi Chakraborty</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2"/>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264" name="Google Shape;264;p22"/>
          <p:cNvSpPr txBox="1">
            <a:spLocks noGrp="1"/>
          </p:cNvSpPr>
          <p:nvPr>
            <p:ph type="title"/>
          </p:nvPr>
        </p:nvSpPr>
        <p:spPr>
          <a:xfrm>
            <a:off x="4055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Products</a:t>
            </a:r>
            <a:endParaRPr sz="3000" b="1">
              <a:solidFill>
                <a:srgbClr val="0F346B"/>
              </a:solidFill>
              <a:latin typeface="Arial"/>
              <a:ea typeface="Arial"/>
              <a:cs typeface="Arial"/>
              <a:sym typeface="Arial"/>
            </a:endParaRPr>
          </a:p>
        </p:txBody>
      </p:sp>
      <p:pic>
        <p:nvPicPr>
          <p:cNvPr id="265" name="Google Shape;265;p22"/>
          <p:cNvPicPr preferRelativeResize="0"/>
          <p:nvPr/>
        </p:nvPicPr>
        <p:blipFill>
          <a:blip r:embed="rId4">
            <a:alphaModFix/>
          </a:blip>
          <a:stretch>
            <a:fillRect/>
          </a:stretch>
        </p:blipFill>
        <p:spPr>
          <a:xfrm>
            <a:off x="8567279" y="952225"/>
            <a:ext cx="2353846" cy="2040000"/>
          </a:xfrm>
          <a:prstGeom prst="rect">
            <a:avLst/>
          </a:prstGeom>
          <a:noFill/>
          <a:ln>
            <a:noFill/>
          </a:ln>
        </p:spPr>
      </p:pic>
      <p:pic>
        <p:nvPicPr>
          <p:cNvPr id="266" name="Google Shape;266;p22"/>
          <p:cNvPicPr preferRelativeResize="0"/>
          <p:nvPr/>
        </p:nvPicPr>
        <p:blipFill>
          <a:blip r:embed="rId5">
            <a:alphaModFix/>
          </a:blip>
          <a:stretch>
            <a:fillRect/>
          </a:stretch>
        </p:blipFill>
        <p:spPr>
          <a:xfrm>
            <a:off x="4796413" y="995200"/>
            <a:ext cx="2343384" cy="2040000"/>
          </a:xfrm>
          <a:prstGeom prst="rect">
            <a:avLst/>
          </a:prstGeom>
          <a:noFill/>
          <a:ln>
            <a:noFill/>
          </a:ln>
        </p:spPr>
      </p:pic>
      <p:pic>
        <p:nvPicPr>
          <p:cNvPr id="267" name="Google Shape;267;p22"/>
          <p:cNvPicPr preferRelativeResize="0"/>
          <p:nvPr/>
        </p:nvPicPr>
        <p:blipFill>
          <a:blip r:embed="rId6">
            <a:alphaModFix/>
          </a:blip>
          <a:stretch>
            <a:fillRect/>
          </a:stretch>
        </p:blipFill>
        <p:spPr>
          <a:xfrm>
            <a:off x="837575" y="995200"/>
            <a:ext cx="2362200" cy="2040000"/>
          </a:xfrm>
          <a:prstGeom prst="rect">
            <a:avLst/>
          </a:prstGeom>
          <a:noFill/>
          <a:ln>
            <a:noFill/>
          </a:ln>
        </p:spPr>
      </p:pic>
      <p:sp>
        <p:nvSpPr>
          <p:cNvPr id="268" name="Google Shape;268;p22"/>
          <p:cNvSpPr txBox="1"/>
          <p:nvPr/>
        </p:nvSpPr>
        <p:spPr>
          <a:xfrm>
            <a:off x="4037175" y="3441050"/>
            <a:ext cx="3989700" cy="6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a:solidFill>
                  <a:srgbClr val="0F346B"/>
                </a:solidFill>
              </a:rPr>
              <a:t>Risks and Issues</a:t>
            </a:r>
            <a:endParaRPr sz="3600" b="1">
              <a:solidFill>
                <a:srgbClr val="0F346B"/>
              </a:solidFill>
            </a:endParaRPr>
          </a:p>
        </p:txBody>
      </p:sp>
      <p:sp>
        <p:nvSpPr>
          <p:cNvPr id="269" name="Google Shape;269;p22"/>
          <p:cNvSpPr txBox="1"/>
          <p:nvPr/>
        </p:nvSpPr>
        <p:spPr>
          <a:xfrm>
            <a:off x="704025" y="4624438"/>
            <a:ext cx="3414600" cy="11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274E13"/>
                </a:solidFill>
                <a:latin typeface="Calibri"/>
                <a:ea typeface="Calibri"/>
                <a:cs typeface="Calibri"/>
                <a:sym typeface="Calibri"/>
              </a:rPr>
              <a:t>Customer Acquisition and Retention</a:t>
            </a:r>
            <a:endParaRPr sz="1600" b="1">
              <a:solidFill>
                <a:srgbClr val="274E13"/>
              </a:solidFill>
              <a:latin typeface="Calibri"/>
              <a:ea typeface="Calibri"/>
              <a:cs typeface="Calibri"/>
              <a:sym typeface="Calibri"/>
            </a:endParaRPr>
          </a:p>
          <a:p>
            <a:pPr marL="0" lvl="0" indent="0" algn="l" rtl="0">
              <a:spcBef>
                <a:spcPts val="0"/>
              </a:spcBef>
              <a:spcAft>
                <a:spcPts val="0"/>
              </a:spcAft>
              <a:buNone/>
            </a:pPr>
            <a:endParaRPr b="1">
              <a:solidFill>
                <a:srgbClr val="7F7F7F"/>
              </a:solidFill>
              <a:latin typeface="Calibri"/>
              <a:ea typeface="Calibri"/>
              <a:cs typeface="Calibri"/>
              <a:sym typeface="Calibri"/>
            </a:endParaRPr>
          </a:p>
        </p:txBody>
      </p:sp>
      <p:sp>
        <p:nvSpPr>
          <p:cNvPr id="270" name="Google Shape;270;p22"/>
          <p:cNvSpPr txBox="1"/>
          <p:nvPr/>
        </p:nvSpPr>
        <p:spPr>
          <a:xfrm>
            <a:off x="1809700" y="5686500"/>
            <a:ext cx="3414600" cy="11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274E13"/>
                </a:solidFill>
                <a:latin typeface="Calibri"/>
                <a:ea typeface="Calibri"/>
                <a:cs typeface="Calibri"/>
                <a:sym typeface="Calibri"/>
              </a:rPr>
              <a:t>Food Safety </a:t>
            </a:r>
            <a:endParaRPr sz="1600" b="1">
              <a:solidFill>
                <a:srgbClr val="274E13"/>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71" name="Google Shape;271;p22"/>
          <p:cNvSpPr txBox="1"/>
          <p:nvPr/>
        </p:nvSpPr>
        <p:spPr>
          <a:xfrm>
            <a:off x="8322650" y="4381575"/>
            <a:ext cx="3414600" cy="11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274E13"/>
                </a:solidFill>
                <a:latin typeface="Calibri"/>
                <a:ea typeface="Calibri"/>
                <a:cs typeface="Calibri"/>
                <a:sym typeface="Calibri"/>
              </a:rPr>
              <a:t>Logistics and Operational Challenges</a:t>
            </a:r>
            <a:endParaRPr sz="1600" b="1">
              <a:solidFill>
                <a:srgbClr val="7F7F7F"/>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72" name="Google Shape;272;p22"/>
          <p:cNvSpPr txBox="1"/>
          <p:nvPr/>
        </p:nvSpPr>
        <p:spPr>
          <a:xfrm>
            <a:off x="4356663" y="5245250"/>
            <a:ext cx="3414600" cy="11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274E13"/>
                </a:solidFill>
                <a:latin typeface="Calibri"/>
                <a:ea typeface="Calibri"/>
                <a:cs typeface="Calibri"/>
                <a:sym typeface="Calibri"/>
              </a:rPr>
              <a:t>Supplier cost and Seasonality fluctuations</a:t>
            </a:r>
            <a:endParaRPr sz="1600" b="1">
              <a:solidFill>
                <a:srgbClr val="7F7F7F"/>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73" name="Google Shape;273;p22"/>
          <p:cNvSpPr txBox="1"/>
          <p:nvPr/>
        </p:nvSpPr>
        <p:spPr>
          <a:xfrm>
            <a:off x="7675425" y="5486475"/>
            <a:ext cx="3414600" cy="11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274E13"/>
                </a:solidFill>
                <a:latin typeface="Calibri"/>
                <a:ea typeface="Calibri"/>
                <a:cs typeface="Calibri"/>
                <a:sym typeface="Calibri"/>
              </a:rPr>
              <a:t>External Factors including climatic condition and political changes</a:t>
            </a:r>
            <a:endParaRPr sz="1600" b="1">
              <a:solidFill>
                <a:srgbClr val="274E13"/>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cxnSp>
        <p:nvCxnSpPr>
          <p:cNvPr id="274" name="Google Shape;274;p22"/>
          <p:cNvCxnSpPr>
            <a:stCxn id="268" idx="2"/>
            <a:endCxn id="269" idx="0"/>
          </p:cNvCxnSpPr>
          <p:nvPr/>
        </p:nvCxnSpPr>
        <p:spPr>
          <a:xfrm flipH="1">
            <a:off x="2411325" y="4097150"/>
            <a:ext cx="3620700" cy="527400"/>
          </a:xfrm>
          <a:prstGeom prst="straightConnector1">
            <a:avLst/>
          </a:prstGeom>
          <a:noFill/>
          <a:ln w="38100" cap="flat" cmpd="sng">
            <a:solidFill>
              <a:schemeClr val="dk2"/>
            </a:solidFill>
            <a:prstDash val="solid"/>
            <a:round/>
            <a:headEnd type="none" w="med" len="med"/>
            <a:tailEnd type="triangle" w="med" len="med"/>
          </a:ln>
        </p:spPr>
      </p:cxnSp>
      <p:cxnSp>
        <p:nvCxnSpPr>
          <p:cNvPr id="275" name="Google Shape;275;p22"/>
          <p:cNvCxnSpPr>
            <a:stCxn id="268" idx="2"/>
            <a:endCxn id="271" idx="0"/>
          </p:cNvCxnSpPr>
          <p:nvPr/>
        </p:nvCxnSpPr>
        <p:spPr>
          <a:xfrm>
            <a:off x="6032025" y="4097150"/>
            <a:ext cx="3997800" cy="284400"/>
          </a:xfrm>
          <a:prstGeom prst="straightConnector1">
            <a:avLst/>
          </a:prstGeom>
          <a:noFill/>
          <a:ln w="38100" cap="flat" cmpd="sng">
            <a:solidFill>
              <a:schemeClr val="dk2"/>
            </a:solidFill>
            <a:prstDash val="solid"/>
            <a:round/>
            <a:headEnd type="none" w="med" len="med"/>
            <a:tailEnd type="triangle" w="med" len="med"/>
          </a:ln>
        </p:spPr>
      </p:cxnSp>
      <p:cxnSp>
        <p:nvCxnSpPr>
          <p:cNvPr id="276" name="Google Shape;276;p22"/>
          <p:cNvCxnSpPr>
            <a:stCxn id="268" idx="2"/>
            <a:endCxn id="270" idx="0"/>
          </p:cNvCxnSpPr>
          <p:nvPr/>
        </p:nvCxnSpPr>
        <p:spPr>
          <a:xfrm flipH="1">
            <a:off x="3517125" y="4097150"/>
            <a:ext cx="2514900" cy="1589400"/>
          </a:xfrm>
          <a:prstGeom prst="straightConnector1">
            <a:avLst/>
          </a:prstGeom>
          <a:noFill/>
          <a:ln w="38100" cap="flat" cmpd="sng">
            <a:solidFill>
              <a:schemeClr val="dk2"/>
            </a:solidFill>
            <a:prstDash val="solid"/>
            <a:round/>
            <a:headEnd type="none" w="med" len="med"/>
            <a:tailEnd type="triangle" w="med" len="med"/>
          </a:ln>
        </p:spPr>
      </p:cxnSp>
      <p:cxnSp>
        <p:nvCxnSpPr>
          <p:cNvPr id="277" name="Google Shape;277;p22"/>
          <p:cNvCxnSpPr>
            <a:stCxn id="268" idx="2"/>
            <a:endCxn id="272" idx="0"/>
          </p:cNvCxnSpPr>
          <p:nvPr/>
        </p:nvCxnSpPr>
        <p:spPr>
          <a:xfrm>
            <a:off x="6032025" y="4097150"/>
            <a:ext cx="31800" cy="1148100"/>
          </a:xfrm>
          <a:prstGeom prst="straightConnector1">
            <a:avLst/>
          </a:prstGeom>
          <a:noFill/>
          <a:ln w="38100" cap="flat" cmpd="sng">
            <a:solidFill>
              <a:schemeClr val="dk2"/>
            </a:solidFill>
            <a:prstDash val="solid"/>
            <a:round/>
            <a:headEnd type="none" w="med" len="med"/>
            <a:tailEnd type="triangle" w="med" len="med"/>
          </a:ln>
        </p:spPr>
      </p:cxnSp>
      <p:cxnSp>
        <p:nvCxnSpPr>
          <p:cNvPr id="278" name="Google Shape;278;p22"/>
          <p:cNvCxnSpPr>
            <a:stCxn id="268" idx="2"/>
            <a:endCxn id="273" idx="0"/>
          </p:cNvCxnSpPr>
          <p:nvPr/>
        </p:nvCxnSpPr>
        <p:spPr>
          <a:xfrm>
            <a:off x="6032025" y="4097150"/>
            <a:ext cx="3350700" cy="1389300"/>
          </a:xfrm>
          <a:prstGeom prst="straightConnector1">
            <a:avLst/>
          </a:prstGeom>
          <a:noFill/>
          <a:ln w="38100" cap="flat" cmpd="sng">
            <a:solidFill>
              <a:schemeClr val="dk2"/>
            </a:solidFill>
            <a:prstDash val="solid"/>
            <a:round/>
            <a:headEnd type="none" w="med" len="med"/>
            <a:tailEnd type="triangle" w="med" len="med"/>
          </a:ln>
        </p:spPr>
      </p:cxnSp>
      <p:sp>
        <p:nvSpPr>
          <p:cNvPr id="279" name="Google Shape;279;p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280" name="Google Shape;280;p22"/>
          <p:cNvSpPr txBox="1"/>
          <p:nvPr/>
        </p:nvSpPr>
        <p:spPr>
          <a:xfrm>
            <a:off x="216400" y="6548400"/>
            <a:ext cx="6923400" cy="1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Source: </a:t>
            </a:r>
            <a:r>
              <a:rPr lang="en-US" sz="1100" u="sng">
                <a:solidFill>
                  <a:schemeClr val="hlink"/>
                </a:solidFill>
                <a:hlinkClick r:id="rId7"/>
              </a:rPr>
              <a:t>https://www.sec.gov/Archives/edgar/data/1701114/000104746917004287/a2232570zs-1a.htm</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23"/>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286" name="Google Shape;286;p23"/>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Suppliers &amp; Operations</a:t>
            </a:r>
            <a:endParaRPr sz="3000" b="1">
              <a:solidFill>
                <a:srgbClr val="0F346B"/>
              </a:solidFill>
              <a:latin typeface="Arial"/>
              <a:ea typeface="Arial"/>
              <a:cs typeface="Arial"/>
              <a:sym typeface="Arial"/>
            </a:endParaRPr>
          </a:p>
        </p:txBody>
      </p:sp>
      <p:pic>
        <p:nvPicPr>
          <p:cNvPr id="287" name="Google Shape;287;p23"/>
          <p:cNvPicPr preferRelativeResize="0"/>
          <p:nvPr/>
        </p:nvPicPr>
        <p:blipFill>
          <a:blip r:embed="rId4">
            <a:alphaModFix/>
          </a:blip>
          <a:stretch>
            <a:fillRect/>
          </a:stretch>
        </p:blipFill>
        <p:spPr>
          <a:xfrm>
            <a:off x="528100" y="873750"/>
            <a:ext cx="11135801" cy="5735700"/>
          </a:xfrm>
          <a:prstGeom prst="rect">
            <a:avLst/>
          </a:prstGeom>
          <a:noFill/>
          <a:ln>
            <a:noFill/>
          </a:ln>
        </p:spPr>
      </p:pic>
      <p:sp>
        <p:nvSpPr>
          <p:cNvPr id="288" name="Google Shape;288;p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289" name="Google Shape;289;p23"/>
          <p:cNvSpPr txBox="1"/>
          <p:nvPr/>
        </p:nvSpPr>
        <p:spPr>
          <a:xfrm>
            <a:off x="176750" y="6535450"/>
            <a:ext cx="6923400" cy="1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Source: </a:t>
            </a:r>
            <a:r>
              <a:rPr lang="en-US" sz="1100" u="sng">
                <a:solidFill>
                  <a:schemeClr val="hlink"/>
                </a:solidFill>
                <a:hlinkClick r:id="rId5"/>
              </a:rPr>
              <a:t>https://www.sec.gov/Archives/edgar/data/1701114/000104746917004287/a2232570zs-1a.htm</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24"/>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295" name="Google Shape;295;p24"/>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Company Structure</a:t>
            </a:r>
            <a:endParaRPr sz="3000" b="1">
              <a:solidFill>
                <a:srgbClr val="0F346B"/>
              </a:solidFill>
              <a:latin typeface="Arial"/>
              <a:ea typeface="Arial"/>
              <a:cs typeface="Arial"/>
              <a:sym typeface="Arial"/>
            </a:endParaRPr>
          </a:p>
        </p:txBody>
      </p:sp>
      <p:sp>
        <p:nvSpPr>
          <p:cNvPr id="296" name="Google Shape;296;p24"/>
          <p:cNvSpPr txBox="1">
            <a:spLocks noGrp="1"/>
          </p:cNvSpPr>
          <p:nvPr>
            <p:ph type="body" idx="1"/>
          </p:nvPr>
        </p:nvSpPr>
        <p:spPr>
          <a:xfrm>
            <a:off x="709225" y="965225"/>
            <a:ext cx="7503300" cy="5829000"/>
          </a:xfrm>
          <a:prstGeom prst="rect">
            <a:avLst/>
          </a:prstGeom>
          <a:noFill/>
          <a:ln>
            <a:noFill/>
          </a:ln>
        </p:spPr>
        <p:txBody>
          <a:bodyPr spcFirstLastPara="1" wrap="square" lIns="91425" tIns="45700" rIns="91425" bIns="45700" anchor="t" anchorCtr="0">
            <a:noAutofit/>
          </a:bodyPr>
          <a:lstStyle/>
          <a:p>
            <a:pPr marL="254000" lvl="0" indent="-279400" algn="l" rtl="0">
              <a:lnSpc>
                <a:spcPct val="100000"/>
              </a:lnSpc>
              <a:spcBef>
                <a:spcPts val="300"/>
              </a:spcBef>
              <a:spcAft>
                <a:spcPts val="0"/>
              </a:spcAft>
              <a:buClr>
                <a:srgbClr val="0F346B"/>
              </a:buClr>
              <a:buSzPts val="1800"/>
              <a:buChar char="●"/>
            </a:pPr>
            <a:r>
              <a:rPr lang="en-US" sz="1800" b="1">
                <a:solidFill>
                  <a:srgbClr val="0F346B"/>
                </a:solidFill>
                <a:latin typeface="Arial"/>
                <a:ea typeface="Arial"/>
                <a:cs typeface="Arial"/>
                <a:sym typeface="Arial"/>
              </a:rPr>
              <a:t>History</a:t>
            </a:r>
            <a:endParaRPr sz="1800" b="1">
              <a:solidFill>
                <a:srgbClr val="0F346B"/>
              </a:solidFill>
              <a:latin typeface="Arial"/>
              <a:ea typeface="Arial"/>
              <a:cs typeface="Arial"/>
              <a:sym typeface="Arial"/>
            </a:endParaRPr>
          </a:p>
          <a:p>
            <a:pPr marL="558800" lvl="1" indent="-241300" algn="l" rtl="0">
              <a:lnSpc>
                <a:spcPct val="100000"/>
              </a:lnSpc>
              <a:spcBef>
                <a:spcPts val="300"/>
              </a:spcBef>
              <a:spcAft>
                <a:spcPts val="0"/>
              </a:spcAft>
              <a:buClr>
                <a:srgbClr val="7F7F7F"/>
              </a:buClr>
              <a:buSzPts val="1800"/>
              <a:buChar char="○"/>
            </a:pPr>
            <a:r>
              <a:rPr lang="en-US" sz="1800">
                <a:solidFill>
                  <a:srgbClr val="7F7F7F"/>
                </a:solidFill>
                <a:latin typeface="Arial"/>
                <a:ea typeface="Arial"/>
                <a:cs typeface="Arial"/>
                <a:sym typeface="Arial"/>
              </a:rPr>
              <a:t>Founded in 2010 by a chef, an engineer and a venture capitalist.</a:t>
            </a:r>
            <a:endParaRPr sz="1800">
              <a:solidFill>
                <a:srgbClr val="7F7F7F"/>
              </a:solidFill>
              <a:latin typeface="Arial"/>
              <a:ea typeface="Arial"/>
              <a:cs typeface="Arial"/>
              <a:sym typeface="Arial"/>
            </a:endParaRPr>
          </a:p>
          <a:p>
            <a:pPr marL="254000" lvl="0" indent="-279400" algn="l" rtl="0">
              <a:lnSpc>
                <a:spcPct val="100000"/>
              </a:lnSpc>
              <a:spcBef>
                <a:spcPts val="300"/>
              </a:spcBef>
              <a:spcAft>
                <a:spcPts val="0"/>
              </a:spcAft>
              <a:buClr>
                <a:srgbClr val="0F346B"/>
              </a:buClr>
              <a:buSzPts val="1800"/>
              <a:buChar char="●"/>
            </a:pPr>
            <a:r>
              <a:rPr lang="en-US" sz="1800" b="1">
                <a:solidFill>
                  <a:srgbClr val="0F346B"/>
                </a:solidFill>
                <a:latin typeface="Arial"/>
                <a:ea typeface="Arial"/>
                <a:cs typeface="Arial"/>
                <a:sym typeface="Arial"/>
              </a:rPr>
              <a:t>Current Management</a:t>
            </a:r>
            <a:endParaRPr sz="1800" b="1">
              <a:solidFill>
                <a:srgbClr val="0F346B"/>
              </a:solidFill>
              <a:latin typeface="Arial"/>
              <a:ea typeface="Arial"/>
              <a:cs typeface="Arial"/>
              <a:sym typeface="Arial"/>
            </a:endParaRPr>
          </a:p>
          <a:p>
            <a:pPr marL="558800" lvl="1" indent="-241300" algn="l" rtl="0">
              <a:lnSpc>
                <a:spcPct val="100000"/>
              </a:lnSpc>
              <a:spcBef>
                <a:spcPts val="300"/>
              </a:spcBef>
              <a:spcAft>
                <a:spcPts val="0"/>
              </a:spcAft>
              <a:buClr>
                <a:srgbClr val="7F7F7F"/>
              </a:buClr>
              <a:buSzPts val="1800"/>
              <a:buChar char="○"/>
            </a:pPr>
            <a:r>
              <a:rPr lang="en-US" sz="1800">
                <a:solidFill>
                  <a:srgbClr val="7F7F7F"/>
                </a:solidFill>
                <a:latin typeface="Arial"/>
                <a:ea typeface="Arial"/>
                <a:cs typeface="Arial"/>
                <a:sym typeface="Arial"/>
              </a:rPr>
              <a:t>April 2, 2019 new CEO, Linda Findley Kozlowski</a:t>
            </a:r>
            <a:endParaRPr sz="1800">
              <a:solidFill>
                <a:srgbClr val="7F7F7F"/>
              </a:solidFill>
              <a:latin typeface="Arial"/>
              <a:ea typeface="Arial"/>
              <a:cs typeface="Arial"/>
              <a:sym typeface="Arial"/>
            </a:endParaRPr>
          </a:p>
          <a:p>
            <a:pPr marL="558800" lvl="1" indent="-241300" algn="l" rtl="0">
              <a:lnSpc>
                <a:spcPct val="100000"/>
              </a:lnSpc>
              <a:spcBef>
                <a:spcPts val="300"/>
              </a:spcBef>
              <a:spcAft>
                <a:spcPts val="0"/>
              </a:spcAft>
              <a:buClr>
                <a:srgbClr val="7F7F7F"/>
              </a:buClr>
              <a:buSzPts val="1800"/>
              <a:buFont typeface="Arial"/>
              <a:buChar char="○"/>
            </a:pPr>
            <a:r>
              <a:rPr lang="en-US" sz="1800">
                <a:solidFill>
                  <a:srgbClr val="7F7F7F"/>
                </a:solidFill>
                <a:latin typeface="Arial"/>
                <a:ea typeface="Arial"/>
                <a:cs typeface="Arial"/>
                <a:sym typeface="Arial"/>
              </a:rPr>
              <a:t>Tim Bensley, CFO (joined in May 2018)</a:t>
            </a:r>
            <a:endParaRPr sz="1800">
              <a:solidFill>
                <a:srgbClr val="7F7F7F"/>
              </a:solidFill>
              <a:latin typeface="Arial"/>
              <a:ea typeface="Arial"/>
              <a:cs typeface="Arial"/>
              <a:sym typeface="Arial"/>
            </a:endParaRPr>
          </a:p>
          <a:p>
            <a:pPr marL="558800" lvl="1" indent="-241300" algn="l" rtl="0">
              <a:lnSpc>
                <a:spcPct val="100000"/>
              </a:lnSpc>
              <a:spcBef>
                <a:spcPts val="300"/>
              </a:spcBef>
              <a:spcAft>
                <a:spcPts val="0"/>
              </a:spcAft>
              <a:buClr>
                <a:srgbClr val="7F7F7F"/>
              </a:buClr>
              <a:buSzPts val="1800"/>
              <a:buFont typeface="Arial"/>
              <a:buChar char="○"/>
            </a:pPr>
            <a:r>
              <a:rPr lang="en-US" sz="1800">
                <a:solidFill>
                  <a:srgbClr val="7F7F7F"/>
                </a:solidFill>
                <a:latin typeface="Arial"/>
                <a:ea typeface="Arial"/>
                <a:cs typeface="Arial"/>
                <a:sym typeface="Arial"/>
              </a:rPr>
              <a:t>COO: Alan Blake focused on streamlining operations</a:t>
            </a:r>
            <a:endParaRPr sz="1800">
              <a:solidFill>
                <a:srgbClr val="7F7F7F"/>
              </a:solidFill>
              <a:latin typeface="Arial"/>
              <a:ea typeface="Arial"/>
              <a:cs typeface="Arial"/>
              <a:sym typeface="Arial"/>
            </a:endParaRPr>
          </a:p>
          <a:p>
            <a:pPr marL="558800" lvl="1" indent="-241300" algn="l" rtl="0">
              <a:lnSpc>
                <a:spcPct val="100000"/>
              </a:lnSpc>
              <a:spcBef>
                <a:spcPts val="300"/>
              </a:spcBef>
              <a:spcAft>
                <a:spcPts val="0"/>
              </a:spcAft>
              <a:buClr>
                <a:srgbClr val="7F7F7F"/>
              </a:buClr>
              <a:buSzPts val="1800"/>
              <a:buFont typeface="Arial"/>
              <a:buChar char="○"/>
            </a:pPr>
            <a:r>
              <a:rPr lang="en-US" sz="1800">
                <a:solidFill>
                  <a:srgbClr val="7F7F7F"/>
                </a:solidFill>
                <a:latin typeface="Arial"/>
                <a:ea typeface="Arial"/>
                <a:cs typeface="Arial"/>
                <a:sym typeface="Arial"/>
              </a:rPr>
              <a:t>Last Founder, Papas, leaving in May</a:t>
            </a:r>
            <a:endParaRPr sz="1800">
              <a:solidFill>
                <a:srgbClr val="7F7F7F"/>
              </a:solidFill>
              <a:latin typeface="Arial"/>
              <a:ea typeface="Arial"/>
              <a:cs typeface="Arial"/>
              <a:sym typeface="Arial"/>
            </a:endParaRPr>
          </a:p>
          <a:p>
            <a:pPr marL="342900" lvl="0" indent="-342900" algn="l" rtl="0">
              <a:lnSpc>
                <a:spcPct val="100000"/>
              </a:lnSpc>
              <a:spcBef>
                <a:spcPts val="300"/>
              </a:spcBef>
              <a:spcAft>
                <a:spcPts val="0"/>
              </a:spcAft>
              <a:buClr>
                <a:srgbClr val="0F346B"/>
              </a:buClr>
              <a:buSzPts val="1800"/>
              <a:buChar char="●"/>
            </a:pPr>
            <a:r>
              <a:rPr lang="en-US" sz="1800" b="1">
                <a:solidFill>
                  <a:srgbClr val="0F346B"/>
                </a:solidFill>
                <a:latin typeface="Arial"/>
                <a:ea typeface="Arial"/>
                <a:cs typeface="Arial"/>
                <a:sym typeface="Arial"/>
              </a:rPr>
              <a:t>Operational Streamlining</a:t>
            </a:r>
            <a:endParaRPr sz="1800" b="1">
              <a:solidFill>
                <a:srgbClr val="0F346B"/>
              </a:solidFill>
              <a:latin typeface="Arial"/>
              <a:ea typeface="Arial"/>
              <a:cs typeface="Arial"/>
              <a:sym typeface="Arial"/>
            </a:endParaRPr>
          </a:p>
          <a:p>
            <a:pPr marL="628650" lvl="1" indent="-342900" algn="l" rtl="0">
              <a:lnSpc>
                <a:spcPct val="100000"/>
              </a:lnSpc>
              <a:spcBef>
                <a:spcPts val="300"/>
              </a:spcBef>
              <a:spcAft>
                <a:spcPts val="0"/>
              </a:spcAft>
              <a:buClr>
                <a:srgbClr val="7F7F7F"/>
              </a:buClr>
              <a:buSzPts val="1800"/>
              <a:buChar char="○"/>
            </a:pPr>
            <a:r>
              <a:rPr lang="en-US" sz="1800">
                <a:solidFill>
                  <a:srgbClr val="7F7F7F"/>
                </a:solidFill>
                <a:latin typeface="Arial"/>
                <a:ea typeface="Arial"/>
                <a:cs typeface="Arial"/>
                <a:sym typeface="Arial"/>
              </a:rPr>
              <a:t>Reduction in Labor Force</a:t>
            </a:r>
            <a:endParaRPr sz="1800">
              <a:solidFill>
                <a:srgbClr val="7F7F7F"/>
              </a:solidFill>
              <a:latin typeface="Arial"/>
              <a:ea typeface="Arial"/>
              <a:cs typeface="Arial"/>
              <a:sym typeface="Arial"/>
            </a:endParaRPr>
          </a:p>
          <a:p>
            <a:pPr marL="628650" lvl="1" indent="-342900" algn="l" rtl="0">
              <a:lnSpc>
                <a:spcPct val="100000"/>
              </a:lnSpc>
              <a:spcBef>
                <a:spcPts val="300"/>
              </a:spcBef>
              <a:spcAft>
                <a:spcPts val="0"/>
              </a:spcAft>
              <a:buClr>
                <a:srgbClr val="7F7F7F"/>
              </a:buClr>
              <a:buSzPts val="1800"/>
              <a:buChar char="○"/>
            </a:pPr>
            <a:r>
              <a:rPr lang="en-US" sz="1800">
                <a:solidFill>
                  <a:srgbClr val="7F7F7F"/>
                </a:solidFill>
                <a:latin typeface="Arial"/>
                <a:ea typeface="Arial"/>
                <a:cs typeface="Arial"/>
                <a:sym typeface="Arial"/>
              </a:rPr>
              <a:t>Moving more operations to New Jersey</a:t>
            </a:r>
            <a:endParaRPr sz="1800">
              <a:solidFill>
                <a:srgbClr val="7F7F7F"/>
              </a:solidFill>
              <a:latin typeface="Arial"/>
              <a:ea typeface="Arial"/>
              <a:cs typeface="Arial"/>
              <a:sym typeface="Arial"/>
            </a:endParaRPr>
          </a:p>
          <a:p>
            <a:pPr marL="342900" lvl="0" indent="-342900" algn="l" rtl="0">
              <a:lnSpc>
                <a:spcPct val="100000"/>
              </a:lnSpc>
              <a:spcBef>
                <a:spcPts val="300"/>
              </a:spcBef>
              <a:spcAft>
                <a:spcPts val="0"/>
              </a:spcAft>
              <a:buClr>
                <a:srgbClr val="0F346B"/>
              </a:buClr>
              <a:buSzPts val="1800"/>
              <a:buChar char="●"/>
            </a:pPr>
            <a:r>
              <a:rPr lang="en-US" sz="1800" b="1">
                <a:solidFill>
                  <a:srgbClr val="0F346B"/>
                </a:solidFill>
                <a:latin typeface="Arial"/>
                <a:ea typeface="Arial"/>
                <a:cs typeface="Arial"/>
                <a:sym typeface="Arial"/>
              </a:rPr>
              <a:t>Technology Overview</a:t>
            </a:r>
            <a:endParaRPr sz="1800" b="1">
              <a:solidFill>
                <a:srgbClr val="0F346B"/>
              </a:solidFill>
              <a:latin typeface="Arial"/>
              <a:ea typeface="Arial"/>
              <a:cs typeface="Arial"/>
              <a:sym typeface="Arial"/>
            </a:endParaRPr>
          </a:p>
          <a:p>
            <a:pPr marL="628650" lvl="1" indent="-342900" algn="l" rtl="0">
              <a:lnSpc>
                <a:spcPct val="100000"/>
              </a:lnSpc>
              <a:spcBef>
                <a:spcPts val="300"/>
              </a:spcBef>
              <a:spcAft>
                <a:spcPts val="0"/>
              </a:spcAft>
              <a:buClr>
                <a:srgbClr val="7F7F7F"/>
              </a:buClr>
              <a:buSzPts val="1800"/>
              <a:buFont typeface="Arial"/>
              <a:buChar char="○"/>
            </a:pPr>
            <a:r>
              <a:rPr lang="en-US" sz="1800">
                <a:solidFill>
                  <a:srgbClr val="7F7F7F"/>
                </a:solidFill>
                <a:latin typeface="Arial"/>
                <a:ea typeface="Arial"/>
                <a:cs typeface="Arial"/>
                <a:sym typeface="Arial"/>
              </a:rPr>
              <a:t>Engineering-software that runs/supports supply chain operations</a:t>
            </a:r>
            <a:endParaRPr sz="1800">
              <a:solidFill>
                <a:srgbClr val="7F7F7F"/>
              </a:solidFill>
              <a:latin typeface="Arial"/>
              <a:ea typeface="Arial"/>
              <a:cs typeface="Arial"/>
              <a:sym typeface="Arial"/>
            </a:endParaRPr>
          </a:p>
          <a:p>
            <a:pPr marL="628650" lvl="1" indent="-342900" algn="l" rtl="0">
              <a:lnSpc>
                <a:spcPct val="100000"/>
              </a:lnSpc>
              <a:spcBef>
                <a:spcPts val="300"/>
              </a:spcBef>
              <a:spcAft>
                <a:spcPts val="0"/>
              </a:spcAft>
              <a:buClr>
                <a:srgbClr val="7F7F7F"/>
              </a:buClr>
              <a:buSzPts val="1800"/>
              <a:buFont typeface="Arial"/>
              <a:buChar char="○"/>
            </a:pPr>
            <a:r>
              <a:rPr lang="en-US" sz="1800">
                <a:solidFill>
                  <a:srgbClr val="7F7F7F"/>
                </a:solidFill>
                <a:latin typeface="Arial"/>
                <a:ea typeface="Arial"/>
                <a:cs typeface="Arial"/>
                <a:sym typeface="Arial"/>
              </a:rPr>
              <a:t>Front-end Software-apps &amp; website that are consumer facing</a:t>
            </a:r>
            <a:endParaRPr sz="1800">
              <a:solidFill>
                <a:srgbClr val="7F7F7F"/>
              </a:solidFill>
              <a:latin typeface="Arial"/>
              <a:ea typeface="Arial"/>
              <a:cs typeface="Arial"/>
              <a:sym typeface="Arial"/>
            </a:endParaRPr>
          </a:p>
          <a:p>
            <a:pPr marL="628650" lvl="1" indent="-342900" algn="l" rtl="0">
              <a:lnSpc>
                <a:spcPct val="100000"/>
              </a:lnSpc>
              <a:spcBef>
                <a:spcPts val="300"/>
              </a:spcBef>
              <a:spcAft>
                <a:spcPts val="0"/>
              </a:spcAft>
              <a:buClr>
                <a:srgbClr val="7F7F7F"/>
              </a:buClr>
              <a:buSzPts val="1800"/>
              <a:buFont typeface="Arial"/>
              <a:buChar char="○"/>
            </a:pPr>
            <a:r>
              <a:rPr lang="en-US" sz="1800">
                <a:solidFill>
                  <a:srgbClr val="7F7F7F"/>
                </a:solidFill>
                <a:latin typeface="Arial"/>
                <a:ea typeface="Arial"/>
                <a:cs typeface="Arial"/>
                <a:sym typeface="Arial"/>
              </a:rPr>
              <a:t>Enterprise System-technology that supports the support activities.</a:t>
            </a:r>
            <a:endParaRPr sz="1800">
              <a:solidFill>
                <a:srgbClr val="7F7F7F"/>
              </a:solidFill>
              <a:latin typeface="Arial"/>
              <a:ea typeface="Arial"/>
              <a:cs typeface="Arial"/>
              <a:sym typeface="Arial"/>
            </a:endParaRPr>
          </a:p>
          <a:p>
            <a:pPr marL="0" lvl="0" indent="0" algn="l" rtl="0">
              <a:lnSpc>
                <a:spcPct val="100000"/>
              </a:lnSpc>
              <a:spcBef>
                <a:spcPts val="300"/>
              </a:spcBef>
              <a:spcAft>
                <a:spcPts val="0"/>
              </a:spcAft>
              <a:buNone/>
            </a:pPr>
            <a:endParaRPr sz="1800">
              <a:solidFill>
                <a:srgbClr val="000000"/>
              </a:solidFill>
              <a:latin typeface="Arial"/>
              <a:ea typeface="Arial"/>
              <a:cs typeface="Arial"/>
              <a:sym typeface="Arial"/>
            </a:endParaRPr>
          </a:p>
          <a:p>
            <a:pPr marL="0" lvl="0" indent="0" algn="l" rtl="0">
              <a:lnSpc>
                <a:spcPct val="100000"/>
              </a:lnSpc>
              <a:spcBef>
                <a:spcPts val="300"/>
              </a:spcBef>
              <a:spcAft>
                <a:spcPts val="0"/>
              </a:spcAft>
              <a:buNone/>
            </a:pPr>
            <a:endParaRPr sz="1800">
              <a:solidFill>
                <a:srgbClr val="000000"/>
              </a:solidFill>
              <a:latin typeface="Arial"/>
              <a:ea typeface="Arial"/>
              <a:cs typeface="Arial"/>
              <a:sym typeface="Arial"/>
            </a:endParaRPr>
          </a:p>
          <a:p>
            <a:pPr marL="0" lvl="0" indent="0" algn="l" rtl="0">
              <a:lnSpc>
                <a:spcPct val="100000"/>
              </a:lnSpc>
              <a:spcBef>
                <a:spcPts val="300"/>
              </a:spcBef>
              <a:spcAft>
                <a:spcPts val="0"/>
              </a:spcAft>
              <a:buNone/>
            </a:pPr>
            <a:r>
              <a:rPr lang="en-US" sz="1000" i="1">
                <a:solidFill>
                  <a:srgbClr val="7F7F7F"/>
                </a:solidFill>
                <a:latin typeface="Arial"/>
                <a:ea typeface="Arial"/>
                <a:cs typeface="Arial"/>
                <a:sym typeface="Arial"/>
              </a:rPr>
              <a:t>Source: Blue Apron website; Blue Apron Press Release dated January 30, 2019</a:t>
            </a:r>
            <a:endParaRPr sz="1000" i="1">
              <a:solidFill>
                <a:srgbClr val="7F7F7F"/>
              </a:solidFill>
              <a:latin typeface="Arial"/>
              <a:ea typeface="Arial"/>
              <a:cs typeface="Arial"/>
              <a:sym typeface="Arial"/>
            </a:endParaRPr>
          </a:p>
        </p:txBody>
      </p:sp>
      <p:pic>
        <p:nvPicPr>
          <p:cNvPr id="297" name="Google Shape;297;p24"/>
          <p:cNvPicPr preferRelativeResize="0"/>
          <p:nvPr/>
        </p:nvPicPr>
        <p:blipFill>
          <a:blip r:embed="rId4">
            <a:alphaModFix/>
          </a:blip>
          <a:stretch>
            <a:fillRect/>
          </a:stretch>
        </p:blipFill>
        <p:spPr>
          <a:xfrm>
            <a:off x="8440275" y="873738"/>
            <a:ext cx="3014775" cy="2745073"/>
          </a:xfrm>
          <a:prstGeom prst="rect">
            <a:avLst/>
          </a:prstGeom>
          <a:noFill/>
          <a:ln>
            <a:noFill/>
          </a:ln>
        </p:spPr>
      </p:pic>
      <p:pic>
        <p:nvPicPr>
          <p:cNvPr id="298" name="Google Shape;298;p24"/>
          <p:cNvPicPr preferRelativeResize="0"/>
          <p:nvPr/>
        </p:nvPicPr>
        <p:blipFill>
          <a:blip r:embed="rId5">
            <a:alphaModFix/>
          </a:blip>
          <a:stretch>
            <a:fillRect/>
          </a:stretch>
        </p:blipFill>
        <p:spPr>
          <a:xfrm>
            <a:off x="8440275" y="3801425"/>
            <a:ext cx="3014777" cy="1812913"/>
          </a:xfrm>
          <a:prstGeom prst="rect">
            <a:avLst/>
          </a:prstGeom>
          <a:noFill/>
          <a:ln>
            <a:noFill/>
          </a:ln>
        </p:spPr>
      </p:pic>
      <p:sp>
        <p:nvSpPr>
          <p:cNvPr id="299" name="Google Shape;299;p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5"/>
          <p:cNvSpPr txBox="1">
            <a:spLocks noGrp="1"/>
          </p:cNvSpPr>
          <p:nvPr>
            <p:ph type="title"/>
          </p:nvPr>
        </p:nvSpPr>
        <p:spPr>
          <a:xfrm>
            <a:off x="352625" y="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b="1">
                <a:solidFill>
                  <a:srgbClr val="073763"/>
                </a:solidFill>
                <a:highlight>
                  <a:srgbClr val="FFFFFF"/>
                </a:highlight>
                <a:latin typeface="Arial"/>
                <a:ea typeface="Arial"/>
                <a:cs typeface="Arial"/>
                <a:sym typeface="Arial"/>
              </a:rPr>
              <a:t>Revenue Growth Strategy</a:t>
            </a:r>
            <a:endParaRPr sz="3000">
              <a:solidFill>
                <a:srgbClr val="073763"/>
              </a:solidFill>
            </a:endParaRPr>
          </a:p>
        </p:txBody>
      </p:sp>
      <p:sp>
        <p:nvSpPr>
          <p:cNvPr id="305" name="Google Shape;305;p25"/>
          <p:cNvSpPr txBox="1">
            <a:spLocks noGrp="1"/>
          </p:cNvSpPr>
          <p:nvPr>
            <p:ph type="body" idx="1"/>
          </p:nvPr>
        </p:nvSpPr>
        <p:spPr>
          <a:xfrm>
            <a:off x="352625" y="1226975"/>
            <a:ext cx="5526600" cy="2162100"/>
          </a:xfrm>
          <a:prstGeom prst="rect">
            <a:avLst/>
          </a:prstGeom>
        </p:spPr>
        <p:txBody>
          <a:bodyPr spcFirstLastPara="1" wrap="square" lIns="91425" tIns="45700" rIns="91425" bIns="45700" anchor="t" anchorCtr="0">
            <a:noAutofit/>
          </a:bodyPr>
          <a:lstStyle/>
          <a:p>
            <a:pPr marL="457200" lvl="0" indent="-355600" algn="l" rtl="0">
              <a:lnSpc>
                <a:spcPct val="100000"/>
              </a:lnSpc>
              <a:spcBef>
                <a:spcPts val="1000"/>
              </a:spcBef>
              <a:spcAft>
                <a:spcPts val="0"/>
              </a:spcAft>
              <a:buClr>
                <a:srgbClr val="7F7F7F"/>
              </a:buClr>
              <a:buSzPts val="2000"/>
              <a:buChar char="●"/>
            </a:pPr>
            <a:r>
              <a:rPr lang="en-US" sz="2000" dirty="0">
                <a:solidFill>
                  <a:srgbClr val="7F7F7F"/>
                </a:solidFill>
                <a:highlight>
                  <a:srgbClr val="FFFFFF"/>
                </a:highlight>
                <a:latin typeface="Arial"/>
                <a:ea typeface="Arial"/>
                <a:cs typeface="Arial"/>
                <a:sym typeface="Arial"/>
              </a:rPr>
              <a:t>Increase market penetration with our core product</a:t>
            </a:r>
            <a:endParaRPr sz="2000" dirty="0">
              <a:solidFill>
                <a:srgbClr val="7F7F7F"/>
              </a:solidFill>
              <a:highlight>
                <a:srgbClr val="FFFFFF"/>
              </a:highlight>
              <a:latin typeface="Arial"/>
              <a:ea typeface="Arial"/>
              <a:cs typeface="Arial"/>
              <a:sym typeface="Arial"/>
            </a:endParaRPr>
          </a:p>
          <a:p>
            <a:pPr marL="457200" lvl="0" indent="-355600" algn="l" rtl="0">
              <a:lnSpc>
                <a:spcPct val="100000"/>
              </a:lnSpc>
              <a:spcBef>
                <a:spcPts val="0"/>
              </a:spcBef>
              <a:spcAft>
                <a:spcPts val="0"/>
              </a:spcAft>
              <a:buClr>
                <a:srgbClr val="7F7F7F"/>
              </a:buClr>
              <a:buSzPts val="2000"/>
              <a:buChar char="●"/>
            </a:pPr>
            <a:r>
              <a:rPr lang="en-US" sz="2000" dirty="0">
                <a:solidFill>
                  <a:srgbClr val="7F7F7F"/>
                </a:solidFill>
                <a:highlight>
                  <a:srgbClr val="FFFFFF"/>
                </a:highlight>
                <a:latin typeface="Arial"/>
                <a:ea typeface="Arial"/>
                <a:cs typeface="Arial"/>
                <a:sym typeface="Arial"/>
              </a:rPr>
              <a:t>Expand our core product to fit more lifestyles</a:t>
            </a:r>
            <a:endParaRPr sz="2000" dirty="0">
              <a:solidFill>
                <a:srgbClr val="7F7F7F"/>
              </a:solidFill>
              <a:highlight>
                <a:srgbClr val="FFFFFF"/>
              </a:highlight>
              <a:latin typeface="Arial"/>
              <a:ea typeface="Arial"/>
              <a:cs typeface="Arial"/>
              <a:sym typeface="Arial"/>
            </a:endParaRPr>
          </a:p>
          <a:p>
            <a:pPr marL="457200" lvl="0" indent="-355600" algn="l" rtl="0">
              <a:lnSpc>
                <a:spcPct val="100000"/>
              </a:lnSpc>
              <a:spcBef>
                <a:spcPts val="0"/>
              </a:spcBef>
              <a:spcAft>
                <a:spcPts val="0"/>
              </a:spcAft>
              <a:buClr>
                <a:srgbClr val="7F7F7F"/>
              </a:buClr>
              <a:buSzPts val="2000"/>
              <a:buChar char="●"/>
            </a:pPr>
            <a:r>
              <a:rPr lang="en-US" sz="2000" dirty="0">
                <a:solidFill>
                  <a:srgbClr val="7F7F7F"/>
                </a:solidFill>
                <a:highlight>
                  <a:srgbClr val="FFFFFF"/>
                </a:highlight>
                <a:latin typeface="Arial"/>
                <a:ea typeface="Arial"/>
                <a:cs typeface="Arial"/>
                <a:sym typeface="Arial"/>
              </a:rPr>
              <a:t>Broaden our product portfolio</a:t>
            </a:r>
            <a:endParaRPr sz="2000" dirty="0">
              <a:solidFill>
                <a:srgbClr val="7F7F7F"/>
              </a:solidFill>
              <a:highlight>
                <a:srgbClr val="FFFFFF"/>
              </a:highlight>
              <a:latin typeface="Arial"/>
              <a:ea typeface="Arial"/>
              <a:cs typeface="Arial"/>
              <a:sym typeface="Arial"/>
            </a:endParaRPr>
          </a:p>
          <a:p>
            <a:pPr marL="457200" lvl="0" indent="-355600" algn="l" rtl="0">
              <a:lnSpc>
                <a:spcPct val="100000"/>
              </a:lnSpc>
              <a:spcBef>
                <a:spcPts val="0"/>
              </a:spcBef>
              <a:spcAft>
                <a:spcPts val="0"/>
              </a:spcAft>
              <a:buClr>
                <a:srgbClr val="7F7F7F"/>
              </a:buClr>
              <a:buSzPts val="2000"/>
              <a:buChar char="●"/>
            </a:pPr>
            <a:r>
              <a:rPr lang="en-US" sz="2000" dirty="0">
                <a:solidFill>
                  <a:srgbClr val="7F7F7F"/>
                </a:solidFill>
                <a:highlight>
                  <a:srgbClr val="FFFFFF"/>
                </a:highlight>
                <a:latin typeface="Arial"/>
                <a:ea typeface="Arial"/>
                <a:cs typeface="Arial"/>
                <a:sym typeface="Arial"/>
              </a:rPr>
              <a:t>Develop new brands and new channels</a:t>
            </a:r>
            <a:endParaRPr sz="2000" dirty="0">
              <a:solidFill>
                <a:srgbClr val="7F7F7F"/>
              </a:solidFill>
              <a:highlight>
                <a:srgbClr val="FFFFFF"/>
              </a:highlight>
              <a:latin typeface="Arial"/>
              <a:ea typeface="Arial"/>
              <a:cs typeface="Arial"/>
              <a:sym typeface="Arial"/>
            </a:endParaRPr>
          </a:p>
          <a:p>
            <a:pPr marL="457200" lvl="0" indent="-355600" algn="l" rtl="0">
              <a:lnSpc>
                <a:spcPct val="100000"/>
              </a:lnSpc>
              <a:spcBef>
                <a:spcPts val="0"/>
              </a:spcBef>
              <a:spcAft>
                <a:spcPts val="0"/>
              </a:spcAft>
              <a:buClr>
                <a:srgbClr val="7F7F7F"/>
              </a:buClr>
              <a:buSzPts val="2000"/>
              <a:buChar char="●"/>
            </a:pPr>
            <a:r>
              <a:rPr lang="en-US" sz="2000" dirty="0">
                <a:solidFill>
                  <a:srgbClr val="7F7F7F"/>
                </a:solidFill>
                <a:highlight>
                  <a:srgbClr val="FFFFFF"/>
                </a:highlight>
                <a:latin typeface="Arial"/>
                <a:ea typeface="Arial"/>
                <a:cs typeface="Arial"/>
                <a:sym typeface="Arial"/>
              </a:rPr>
              <a:t>International expansion</a:t>
            </a:r>
            <a:endParaRPr sz="2000" dirty="0">
              <a:solidFill>
                <a:srgbClr val="7F7F7F"/>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1800" dirty="0">
              <a:highlight>
                <a:srgbClr val="FFFFFF"/>
              </a:highlight>
              <a:latin typeface="Arial"/>
              <a:ea typeface="Arial"/>
              <a:cs typeface="Arial"/>
              <a:sym typeface="Arial"/>
            </a:endParaRPr>
          </a:p>
        </p:txBody>
      </p:sp>
      <p:pic>
        <p:nvPicPr>
          <p:cNvPr id="306" name="Google Shape;306;p25"/>
          <p:cNvPicPr preferRelativeResize="0"/>
          <p:nvPr/>
        </p:nvPicPr>
        <p:blipFill rotWithShape="1">
          <a:blip r:embed="rId3">
            <a:alphaModFix/>
          </a:blip>
          <a:srcRect/>
          <a:stretch/>
        </p:blipFill>
        <p:spPr>
          <a:xfrm>
            <a:off x="11318240" y="0"/>
            <a:ext cx="873760" cy="873760"/>
          </a:xfrm>
          <a:prstGeom prst="rect">
            <a:avLst/>
          </a:prstGeom>
          <a:noFill/>
          <a:ln>
            <a:noFill/>
          </a:ln>
        </p:spPr>
      </p:pic>
      <p:pic>
        <p:nvPicPr>
          <p:cNvPr id="307" name="Google Shape;307;p25"/>
          <p:cNvPicPr preferRelativeResize="0"/>
          <p:nvPr/>
        </p:nvPicPr>
        <p:blipFill rotWithShape="1">
          <a:blip r:embed="rId4">
            <a:alphaModFix/>
          </a:blip>
          <a:srcRect r="35749"/>
          <a:stretch/>
        </p:blipFill>
        <p:spPr>
          <a:xfrm>
            <a:off x="5758321" y="2533550"/>
            <a:ext cx="1780875" cy="1152525"/>
          </a:xfrm>
          <a:prstGeom prst="rect">
            <a:avLst/>
          </a:prstGeom>
          <a:noFill/>
          <a:ln>
            <a:noFill/>
          </a:ln>
        </p:spPr>
      </p:pic>
      <p:pic>
        <p:nvPicPr>
          <p:cNvPr id="308" name="Google Shape;308;p25"/>
          <p:cNvPicPr preferRelativeResize="0"/>
          <p:nvPr/>
        </p:nvPicPr>
        <p:blipFill rotWithShape="1">
          <a:blip r:embed="rId5">
            <a:alphaModFix/>
          </a:blip>
          <a:srcRect l="16345" r="15264"/>
          <a:stretch/>
        </p:blipFill>
        <p:spPr>
          <a:xfrm>
            <a:off x="5955037" y="1390538"/>
            <a:ext cx="1387450" cy="1143000"/>
          </a:xfrm>
          <a:prstGeom prst="rect">
            <a:avLst/>
          </a:prstGeom>
          <a:noFill/>
          <a:ln>
            <a:noFill/>
          </a:ln>
        </p:spPr>
      </p:pic>
      <p:pic>
        <p:nvPicPr>
          <p:cNvPr id="309" name="Google Shape;309;p25"/>
          <p:cNvPicPr preferRelativeResize="0"/>
          <p:nvPr/>
        </p:nvPicPr>
        <p:blipFill>
          <a:blip r:embed="rId6">
            <a:alphaModFix/>
          </a:blip>
          <a:stretch>
            <a:fillRect/>
          </a:stretch>
        </p:blipFill>
        <p:spPr>
          <a:xfrm>
            <a:off x="7624987" y="1390538"/>
            <a:ext cx="3243250" cy="2162175"/>
          </a:xfrm>
          <a:prstGeom prst="rect">
            <a:avLst/>
          </a:prstGeom>
          <a:noFill/>
          <a:ln>
            <a:noFill/>
          </a:ln>
        </p:spPr>
      </p:pic>
      <p:graphicFrame>
        <p:nvGraphicFramePr>
          <p:cNvPr id="310" name="Google Shape;310;p25"/>
          <p:cNvGraphicFramePr/>
          <p:nvPr/>
        </p:nvGraphicFramePr>
        <p:xfrm>
          <a:off x="485775" y="3743338"/>
          <a:ext cx="10382450" cy="2285125"/>
        </p:xfrm>
        <a:graphic>
          <a:graphicData uri="http://schemas.openxmlformats.org/drawingml/2006/table">
            <a:tbl>
              <a:tblPr>
                <a:noFill/>
                <a:tableStyleId>{CF72FEEF-1A3E-444D-9DB2-6E2F3F43FE08}</a:tableStyleId>
              </a:tblPr>
              <a:tblGrid>
                <a:gridCol w="3235800">
                  <a:extLst>
                    <a:ext uri="{9D8B030D-6E8A-4147-A177-3AD203B41FA5}">
                      <a16:colId xmlns:a16="http://schemas.microsoft.com/office/drawing/2014/main" val="20000"/>
                    </a:ext>
                  </a:extLst>
                </a:gridCol>
                <a:gridCol w="2109725">
                  <a:extLst>
                    <a:ext uri="{9D8B030D-6E8A-4147-A177-3AD203B41FA5}">
                      <a16:colId xmlns:a16="http://schemas.microsoft.com/office/drawing/2014/main" val="20001"/>
                    </a:ext>
                  </a:extLst>
                </a:gridCol>
                <a:gridCol w="2450800">
                  <a:extLst>
                    <a:ext uri="{9D8B030D-6E8A-4147-A177-3AD203B41FA5}">
                      <a16:colId xmlns:a16="http://schemas.microsoft.com/office/drawing/2014/main" val="20002"/>
                    </a:ext>
                  </a:extLst>
                </a:gridCol>
                <a:gridCol w="2586125">
                  <a:extLst>
                    <a:ext uri="{9D8B030D-6E8A-4147-A177-3AD203B41FA5}">
                      <a16:colId xmlns:a16="http://schemas.microsoft.com/office/drawing/2014/main" val="20003"/>
                    </a:ext>
                  </a:extLst>
                </a:gridCol>
              </a:tblGrid>
              <a:tr h="494075">
                <a:tc>
                  <a:txBody>
                    <a:bodyPr/>
                    <a:lstStyle/>
                    <a:p>
                      <a:pPr marL="0" lvl="0" indent="0" algn="l" rtl="0">
                        <a:spcBef>
                          <a:spcPts val="0"/>
                        </a:spcBef>
                        <a:spcAft>
                          <a:spcPts val="0"/>
                        </a:spcAft>
                        <a:buNone/>
                      </a:pPr>
                      <a:r>
                        <a:rPr lang="en-US" sz="1800" b="1">
                          <a:solidFill>
                            <a:srgbClr val="FFFFFF"/>
                          </a:solidFill>
                        </a:rPr>
                        <a:t>KPI</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0F346B"/>
                    </a:solidFill>
                  </a:tcPr>
                </a:tc>
                <a:tc>
                  <a:txBody>
                    <a:bodyPr/>
                    <a:lstStyle/>
                    <a:p>
                      <a:pPr marL="0" lvl="0" indent="0" algn="l" rtl="0">
                        <a:spcBef>
                          <a:spcPts val="0"/>
                        </a:spcBef>
                        <a:spcAft>
                          <a:spcPts val="0"/>
                        </a:spcAft>
                        <a:buNone/>
                      </a:pPr>
                      <a:r>
                        <a:rPr lang="en-US" sz="1800" b="1">
                          <a:solidFill>
                            <a:srgbClr val="FFFFFF"/>
                          </a:solidFill>
                        </a:rPr>
                        <a:t>6/30/2018</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0F346B"/>
                    </a:solidFill>
                  </a:tcPr>
                </a:tc>
                <a:tc>
                  <a:txBody>
                    <a:bodyPr/>
                    <a:lstStyle/>
                    <a:p>
                      <a:pPr marL="0" lvl="0" indent="0" algn="l" rtl="0">
                        <a:spcBef>
                          <a:spcPts val="0"/>
                        </a:spcBef>
                        <a:spcAft>
                          <a:spcPts val="0"/>
                        </a:spcAft>
                        <a:buNone/>
                      </a:pPr>
                      <a:r>
                        <a:rPr lang="en-US" sz="1800" b="1">
                          <a:solidFill>
                            <a:srgbClr val="FFFFFF"/>
                          </a:solidFill>
                        </a:rPr>
                        <a:t>9/30/2018</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0F346B"/>
                    </a:solidFill>
                  </a:tcPr>
                </a:tc>
                <a:tc>
                  <a:txBody>
                    <a:bodyPr/>
                    <a:lstStyle/>
                    <a:p>
                      <a:pPr marL="0" lvl="0" indent="0" algn="l" rtl="0">
                        <a:spcBef>
                          <a:spcPts val="0"/>
                        </a:spcBef>
                        <a:spcAft>
                          <a:spcPts val="0"/>
                        </a:spcAft>
                        <a:buNone/>
                      </a:pPr>
                      <a:r>
                        <a:rPr lang="en-US" sz="1800" b="1">
                          <a:solidFill>
                            <a:srgbClr val="FFFFFF"/>
                          </a:solidFill>
                        </a:rPr>
                        <a:t>12/31/2018</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0F346B"/>
                    </a:solidFill>
                  </a:tcPr>
                </a:tc>
                <a:extLst>
                  <a:ext uri="{0D108BD9-81ED-4DB2-BD59-A6C34878D82A}">
                    <a16:rowId xmlns:a16="http://schemas.microsoft.com/office/drawing/2014/main" val="10000"/>
                  </a:ext>
                </a:extLst>
              </a:tr>
              <a:tr h="494075">
                <a:tc>
                  <a:txBody>
                    <a:bodyPr/>
                    <a:lstStyle/>
                    <a:p>
                      <a:pPr marL="0" lvl="0" indent="0" algn="l" rtl="0">
                        <a:spcBef>
                          <a:spcPts val="0"/>
                        </a:spcBef>
                        <a:spcAft>
                          <a:spcPts val="0"/>
                        </a:spcAft>
                        <a:buNone/>
                      </a:pPr>
                      <a:r>
                        <a:rPr lang="en-US" sz="1800" b="1">
                          <a:solidFill>
                            <a:srgbClr val="6A6A6A"/>
                          </a:solidFill>
                        </a:rPr>
                        <a:t>Average Order Value</a:t>
                      </a:r>
                      <a:endParaRPr sz="1800" b="1">
                        <a:solidFill>
                          <a:srgbClr val="6A6A6A"/>
                        </a:solidFill>
                      </a:endParaRPr>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800">
                          <a:solidFill>
                            <a:srgbClr val="6A6A6A"/>
                          </a:solidFill>
                        </a:rPr>
                        <a:t>57.34</a:t>
                      </a:r>
                      <a:endParaRPr sz="1800">
                        <a:solidFill>
                          <a:srgbClr val="6A6A6A"/>
                        </a:solidFill>
                      </a:endParaRPr>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800">
                          <a:solidFill>
                            <a:srgbClr val="6A6A6A"/>
                          </a:solidFill>
                        </a:rPr>
                        <a:t>56.79</a:t>
                      </a:r>
                      <a:endParaRPr sz="1800">
                        <a:solidFill>
                          <a:srgbClr val="6A6A6A"/>
                        </a:solidFill>
                      </a:endParaRPr>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800">
                          <a:solidFill>
                            <a:srgbClr val="6A6A6A"/>
                          </a:solidFill>
                        </a:rPr>
                        <a:t>58.12</a:t>
                      </a:r>
                      <a:endParaRPr sz="1800">
                        <a:solidFill>
                          <a:srgbClr val="6A6A6A"/>
                        </a:solidFill>
                      </a:endParaRPr>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94075">
                <a:tc>
                  <a:txBody>
                    <a:bodyPr/>
                    <a:lstStyle/>
                    <a:p>
                      <a:pPr marL="0" lvl="0" indent="0" algn="l" rtl="0">
                        <a:spcBef>
                          <a:spcPts val="0"/>
                        </a:spcBef>
                        <a:spcAft>
                          <a:spcPts val="0"/>
                        </a:spcAft>
                        <a:buNone/>
                      </a:pPr>
                      <a:r>
                        <a:rPr lang="en-US" sz="1800" b="1">
                          <a:solidFill>
                            <a:srgbClr val="6A6A6A"/>
                          </a:solidFill>
                        </a:rPr>
                        <a:t>Orders per Customer</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800">
                          <a:solidFill>
                            <a:srgbClr val="6A6A6A"/>
                          </a:solidFill>
                        </a:rPr>
                        <a:t>4.4</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800">
                          <a:solidFill>
                            <a:srgbClr val="6A6A6A"/>
                          </a:solidFill>
                        </a:rPr>
                        <a:t>4.1</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800">
                          <a:solidFill>
                            <a:srgbClr val="6A6A6A"/>
                          </a:solidFill>
                        </a:rPr>
                        <a:t>4.3</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900">
                <a:tc>
                  <a:txBody>
                    <a:bodyPr/>
                    <a:lstStyle/>
                    <a:p>
                      <a:pPr marL="0" lvl="0" indent="0" algn="l" rtl="0">
                        <a:spcBef>
                          <a:spcPts val="0"/>
                        </a:spcBef>
                        <a:spcAft>
                          <a:spcPts val="0"/>
                        </a:spcAft>
                        <a:buNone/>
                      </a:pPr>
                      <a:r>
                        <a:rPr lang="en-US" sz="1800" b="1">
                          <a:solidFill>
                            <a:srgbClr val="6A6A6A"/>
                          </a:solidFill>
                        </a:rPr>
                        <a:t>Avg. Revenue Per Customer</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800">
                          <a:solidFill>
                            <a:srgbClr val="6A6A6A"/>
                          </a:solidFill>
                        </a:rPr>
                        <a:t>250</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800">
                          <a:solidFill>
                            <a:srgbClr val="6A6A6A"/>
                          </a:solidFill>
                        </a:rPr>
                        <a:t>233</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800">
                          <a:solidFill>
                            <a:srgbClr val="6A6A6A"/>
                          </a:solidFill>
                        </a:rPr>
                        <a:t>252</a:t>
                      </a:r>
                      <a:endParaRPr sz="1800">
                        <a:solidFill>
                          <a:srgbClr val="6A6A6A"/>
                        </a:solidFill>
                      </a:endParaRPr>
                    </a:p>
                    <a:p>
                      <a:pPr marL="0" lvl="0" indent="0" algn="l" rtl="0">
                        <a:spcBef>
                          <a:spcPts val="0"/>
                        </a:spcBef>
                        <a:spcAft>
                          <a:spcPts val="0"/>
                        </a:spcAft>
                        <a:buNone/>
                      </a:pP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
        <p:nvSpPr>
          <p:cNvPr id="311" name="Google Shape;311;p25"/>
          <p:cNvSpPr txBox="1"/>
          <p:nvPr/>
        </p:nvSpPr>
        <p:spPr>
          <a:xfrm>
            <a:off x="352625" y="6382725"/>
            <a:ext cx="74832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i="1">
                <a:solidFill>
                  <a:srgbClr val="6A6A6A"/>
                </a:solidFill>
              </a:rPr>
              <a:t> Source: Blue Apron Holdings Inc, 2018 10-K SEC Filing</a:t>
            </a:r>
            <a:endParaRPr sz="1000" i="1">
              <a:solidFill>
                <a:srgbClr val="7F7F7F"/>
              </a:solidFill>
            </a:endParaRPr>
          </a:p>
        </p:txBody>
      </p:sp>
      <p:sp>
        <p:nvSpPr>
          <p:cNvPr id="312" name="Google Shape;312;p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26"/>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318" name="Google Shape;318;p26"/>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Financial Overview</a:t>
            </a:r>
            <a:endParaRPr sz="3000" b="1">
              <a:solidFill>
                <a:srgbClr val="0F346B"/>
              </a:solidFill>
              <a:latin typeface="Arial"/>
              <a:ea typeface="Arial"/>
              <a:cs typeface="Arial"/>
              <a:sym typeface="Arial"/>
            </a:endParaRPr>
          </a:p>
        </p:txBody>
      </p:sp>
      <p:sp>
        <p:nvSpPr>
          <p:cNvPr id="319" name="Google Shape;319;p26"/>
          <p:cNvSpPr txBox="1"/>
          <p:nvPr/>
        </p:nvSpPr>
        <p:spPr>
          <a:xfrm>
            <a:off x="494225" y="873750"/>
            <a:ext cx="4815900" cy="2532000"/>
          </a:xfrm>
          <a:prstGeom prst="rect">
            <a:avLst/>
          </a:prstGeom>
          <a:noFill/>
          <a:ln>
            <a:noFill/>
          </a:ln>
        </p:spPr>
        <p:txBody>
          <a:bodyPr spcFirstLastPara="1" wrap="square" lIns="68575" tIns="34275" rIns="68575" bIns="34275" anchor="t" anchorCtr="0">
            <a:noAutofit/>
          </a:bodyPr>
          <a:lstStyle/>
          <a:p>
            <a:pPr marL="457200" lvl="0" indent="-355600" algn="l" rtl="0">
              <a:spcBef>
                <a:spcPts val="300"/>
              </a:spcBef>
              <a:spcAft>
                <a:spcPts val="0"/>
              </a:spcAft>
              <a:buClr>
                <a:srgbClr val="7F7F7F"/>
              </a:buClr>
              <a:buSzPts val="2000"/>
              <a:buChar char="●"/>
            </a:pPr>
            <a:r>
              <a:rPr lang="en-US" sz="2000">
                <a:solidFill>
                  <a:srgbClr val="7F7F7F"/>
                </a:solidFill>
              </a:rPr>
              <a:t>IPO: 2017</a:t>
            </a:r>
            <a:endParaRPr sz="2000">
              <a:solidFill>
                <a:srgbClr val="7F7F7F"/>
              </a:solidFill>
            </a:endParaRPr>
          </a:p>
          <a:p>
            <a:pPr marL="914400" lvl="1" indent="-355600" algn="l" rtl="0">
              <a:spcBef>
                <a:spcPts val="0"/>
              </a:spcBef>
              <a:spcAft>
                <a:spcPts val="0"/>
              </a:spcAft>
              <a:buClr>
                <a:srgbClr val="7F7F7F"/>
              </a:buClr>
              <a:buSzPts val="2000"/>
              <a:buChar char="○"/>
            </a:pPr>
            <a:r>
              <a:rPr lang="en-US" sz="2000">
                <a:solidFill>
                  <a:srgbClr val="7F7F7F"/>
                </a:solidFill>
              </a:rPr>
              <a:t>Pre-IPO valuation was </a:t>
            </a:r>
            <a:r>
              <a:rPr lang="en-US" sz="2000" b="1">
                <a:solidFill>
                  <a:srgbClr val="0F346B"/>
                </a:solidFill>
              </a:rPr>
              <a:t>$2B</a:t>
            </a:r>
            <a:endParaRPr sz="2000" b="1">
              <a:solidFill>
                <a:srgbClr val="0F346B"/>
              </a:solidFill>
            </a:endParaRPr>
          </a:p>
          <a:p>
            <a:pPr marL="457200" lvl="0" indent="-355600" algn="l" rtl="0">
              <a:spcBef>
                <a:spcPts val="0"/>
              </a:spcBef>
              <a:spcAft>
                <a:spcPts val="0"/>
              </a:spcAft>
              <a:buClr>
                <a:srgbClr val="7F7F7F"/>
              </a:buClr>
              <a:buSzPts val="2000"/>
              <a:buChar char="●"/>
            </a:pPr>
            <a:r>
              <a:rPr lang="en-US" sz="2000">
                <a:solidFill>
                  <a:srgbClr val="7F7F7F"/>
                </a:solidFill>
              </a:rPr>
              <a:t>Balance Sheet (12/31/2018):</a:t>
            </a:r>
            <a:endParaRPr sz="2000">
              <a:solidFill>
                <a:srgbClr val="7F7F7F"/>
              </a:solidFill>
            </a:endParaRPr>
          </a:p>
          <a:p>
            <a:pPr marL="1371600" lvl="2" indent="-355600" algn="l" rtl="0">
              <a:spcBef>
                <a:spcPts val="0"/>
              </a:spcBef>
              <a:spcAft>
                <a:spcPts val="0"/>
              </a:spcAft>
              <a:buClr>
                <a:srgbClr val="7F7F7F"/>
              </a:buClr>
              <a:buSzPts val="2000"/>
              <a:buChar char="■"/>
            </a:pPr>
            <a:r>
              <a:rPr lang="en-US" sz="2000">
                <a:solidFill>
                  <a:srgbClr val="7F7F7F"/>
                </a:solidFill>
              </a:rPr>
              <a:t>Total Assets: </a:t>
            </a:r>
            <a:r>
              <a:rPr lang="en-US" sz="2000" b="1">
                <a:solidFill>
                  <a:srgbClr val="0F346B"/>
                </a:solidFill>
              </a:rPr>
              <a:t>$355M</a:t>
            </a:r>
            <a:endParaRPr sz="2000" b="1">
              <a:solidFill>
                <a:srgbClr val="0F346B"/>
              </a:solidFill>
            </a:endParaRPr>
          </a:p>
          <a:p>
            <a:pPr marL="1371600" lvl="2" indent="-355600" algn="l" rtl="0">
              <a:spcBef>
                <a:spcPts val="0"/>
              </a:spcBef>
              <a:spcAft>
                <a:spcPts val="0"/>
              </a:spcAft>
              <a:buClr>
                <a:srgbClr val="7F7F7F"/>
              </a:buClr>
              <a:buSzPts val="2000"/>
              <a:buChar char="■"/>
            </a:pPr>
            <a:r>
              <a:rPr lang="en-US" sz="2000">
                <a:solidFill>
                  <a:srgbClr val="7F7F7F"/>
                </a:solidFill>
              </a:rPr>
              <a:t>Total Liabilities: </a:t>
            </a:r>
            <a:r>
              <a:rPr lang="en-US" sz="2000" b="1">
                <a:solidFill>
                  <a:srgbClr val="0F346B"/>
                </a:solidFill>
              </a:rPr>
              <a:t>$244M</a:t>
            </a:r>
            <a:endParaRPr sz="2000" b="1">
              <a:solidFill>
                <a:srgbClr val="0F346B"/>
              </a:solidFill>
            </a:endParaRPr>
          </a:p>
          <a:p>
            <a:pPr marL="1371600" lvl="2" indent="-355600" algn="l" rtl="0">
              <a:spcBef>
                <a:spcPts val="0"/>
              </a:spcBef>
              <a:spcAft>
                <a:spcPts val="0"/>
              </a:spcAft>
              <a:buClr>
                <a:srgbClr val="7F7F7F"/>
              </a:buClr>
              <a:buSzPts val="2000"/>
              <a:buChar char="■"/>
            </a:pPr>
            <a:r>
              <a:rPr lang="en-US" sz="2000">
                <a:solidFill>
                  <a:srgbClr val="7F7F7F"/>
                </a:solidFill>
              </a:rPr>
              <a:t>Shareholder’s Equity: </a:t>
            </a:r>
            <a:r>
              <a:rPr lang="en-US" sz="2000" b="1">
                <a:solidFill>
                  <a:srgbClr val="0F346B"/>
                </a:solidFill>
              </a:rPr>
              <a:t>$119M</a:t>
            </a:r>
            <a:endParaRPr sz="2000" b="1">
              <a:solidFill>
                <a:srgbClr val="0F346B"/>
              </a:solidFill>
            </a:endParaRPr>
          </a:p>
          <a:p>
            <a:pPr marL="1371600" lvl="2" indent="-355600" algn="l" rtl="0">
              <a:spcBef>
                <a:spcPts val="0"/>
              </a:spcBef>
              <a:spcAft>
                <a:spcPts val="0"/>
              </a:spcAft>
              <a:buClr>
                <a:srgbClr val="7F7F7F"/>
              </a:buClr>
              <a:buSzPts val="2000"/>
              <a:buChar char="■"/>
            </a:pPr>
            <a:r>
              <a:rPr lang="en-US" sz="2000">
                <a:solidFill>
                  <a:srgbClr val="7F7F7F"/>
                </a:solidFill>
              </a:rPr>
              <a:t>Cash at 12/31/2018: </a:t>
            </a:r>
            <a:r>
              <a:rPr lang="en-US" sz="2000" b="1">
                <a:solidFill>
                  <a:srgbClr val="0F346B"/>
                </a:solidFill>
              </a:rPr>
              <a:t>$95M</a:t>
            </a:r>
            <a:endParaRPr sz="2000" b="1">
              <a:solidFill>
                <a:srgbClr val="0F346B"/>
              </a:solidFill>
            </a:endParaRPr>
          </a:p>
          <a:p>
            <a:pPr marL="457200" lvl="0" indent="-355600" algn="l" rtl="0">
              <a:spcBef>
                <a:spcPts val="0"/>
              </a:spcBef>
              <a:spcAft>
                <a:spcPts val="0"/>
              </a:spcAft>
              <a:buClr>
                <a:srgbClr val="7F7F7F"/>
              </a:buClr>
              <a:buSzPts val="2000"/>
              <a:buChar char="●"/>
            </a:pPr>
            <a:r>
              <a:rPr lang="en-US" sz="2000">
                <a:solidFill>
                  <a:srgbClr val="7F7F7F"/>
                </a:solidFill>
              </a:rPr>
              <a:t>Struggling with profitability:</a:t>
            </a:r>
            <a:endParaRPr sz="2000">
              <a:solidFill>
                <a:srgbClr val="7F7F7F"/>
              </a:solidFill>
            </a:endParaRPr>
          </a:p>
          <a:p>
            <a:pPr marL="254000" lvl="0" indent="0" algn="l" rtl="0">
              <a:spcBef>
                <a:spcPts val="300"/>
              </a:spcBef>
              <a:spcAft>
                <a:spcPts val="0"/>
              </a:spcAft>
              <a:buNone/>
            </a:pPr>
            <a:endParaRPr/>
          </a:p>
          <a:p>
            <a:pPr marL="558800" lvl="1" indent="-114300" algn="l" rtl="0">
              <a:spcBef>
                <a:spcPts val="300"/>
              </a:spcBef>
              <a:spcAft>
                <a:spcPts val="0"/>
              </a:spcAft>
              <a:buNone/>
            </a:pPr>
            <a:endParaRPr sz="1100"/>
          </a:p>
        </p:txBody>
      </p:sp>
      <p:pic>
        <p:nvPicPr>
          <p:cNvPr id="320" name="Google Shape;320;p26"/>
          <p:cNvPicPr preferRelativeResize="0"/>
          <p:nvPr/>
        </p:nvPicPr>
        <p:blipFill>
          <a:blip r:embed="rId4">
            <a:alphaModFix/>
          </a:blip>
          <a:stretch>
            <a:fillRect/>
          </a:stretch>
        </p:blipFill>
        <p:spPr>
          <a:xfrm>
            <a:off x="5968625" y="780488"/>
            <a:ext cx="4270798" cy="2718525"/>
          </a:xfrm>
          <a:prstGeom prst="rect">
            <a:avLst/>
          </a:prstGeom>
          <a:noFill/>
          <a:ln>
            <a:noFill/>
          </a:ln>
        </p:spPr>
      </p:pic>
      <p:graphicFrame>
        <p:nvGraphicFramePr>
          <p:cNvPr id="321" name="Google Shape;321;p26"/>
          <p:cNvGraphicFramePr/>
          <p:nvPr/>
        </p:nvGraphicFramePr>
        <p:xfrm>
          <a:off x="494225" y="3658900"/>
          <a:ext cx="9745200" cy="2384800"/>
        </p:xfrm>
        <a:graphic>
          <a:graphicData uri="http://schemas.openxmlformats.org/drawingml/2006/table">
            <a:tbl>
              <a:tblPr>
                <a:noFill/>
                <a:tableStyleId>{CF72FEEF-1A3E-444D-9DB2-6E2F3F43FE08}</a:tableStyleId>
              </a:tblPr>
              <a:tblGrid>
                <a:gridCol w="2436300">
                  <a:extLst>
                    <a:ext uri="{9D8B030D-6E8A-4147-A177-3AD203B41FA5}">
                      <a16:colId xmlns:a16="http://schemas.microsoft.com/office/drawing/2014/main" val="20000"/>
                    </a:ext>
                  </a:extLst>
                </a:gridCol>
                <a:gridCol w="2436300">
                  <a:extLst>
                    <a:ext uri="{9D8B030D-6E8A-4147-A177-3AD203B41FA5}">
                      <a16:colId xmlns:a16="http://schemas.microsoft.com/office/drawing/2014/main" val="20001"/>
                    </a:ext>
                  </a:extLst>
                </a:gridCol>
                <a:gridCol w="2436300">
                  <a:extLst>
                    <a:ext uri="{9D8B030D-6E8A-4147-A177-3AD203B41FA5}">
                      <a16:colId xmlns:a16="http://schemas.microsoft.com/office/drawing/2014/main" val="20002"/>
                    </a:ext>
                  </a:extLst>
                </a:gridCol>
                <a:gridCol w="2436300">
                  <a:extLst>
                    <a:ext uri="{9D8B030D-6E8A-4147-A177-3AD203B41FA5}">
                      <a16:colId xmlns:a16="http://schemas.microsoft.com/office/drawing/2014/main" val="20003"/>
                    </a:ext>
                  </a:extLst>
                </a:gridCol>
              </a:tblGrid>
              <a:tr h="458800">
                <a:tc>
                  <a:txBody>
                    <a:bodyPr/>
                    <a:lstStyle/>
                    <a:p>
                      <a:pPr marL="0" lvl="0" indent="0" algn="l" rtl="0">
                        <a:spcBef>
                          <a:spcPts val="0"/>
                        </a:spcBef>
                        <a:spcAft>
                          <a:spcPts val="0"/>
                        </a:spcAft>
                        <a:buNone/>
                      </a:pPr>
                      <a:endParaRPr sz="18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F346B"/>
                    </a:solidFill>
                  </a:tcPr>
                </a:tc>
                <a:tc>
                  <a:txBody>
                    <a:bodyPr/>
                    <a:lstStyle/>
                    <a:p>
                      <a:pPr marL="0" lvl="0" indent="0" algn="r" rtl="0">
                        <a:spcBef>
                          <a:spcPts val="0"/>
                        </a:spcBef>
                        <a:spcAft>
                          <a:spcPts val="0"/>
                        </a:spcAft>
                        <a:buNone/>
                      </a:pPr>
                      <a:r>
                        <a:rPr lang="en-US" sz="1800" b="1">
                          <a:solidFill>
                            <a:srgbClr val="FFFFFF"/>
                          </a:solidFill>
                        </a:rPr>
                        <a:t>2016</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F346B"/>
                    </a:solidFill>
                  </a:tcPr>
                </a:tc>
                <a:tc>
                  <a:txBody>
                    <a:bodyPr/>
                    <a:lstStyle/>
                    <a:p>
                      <a:pPr marL="0" lvl="0" indent="0" algn="r" rtl="0">
                        <a:spcBef>
                          <a:spcPts val="0"/>
                        </a:spcBef>
                        <a:spcAft>
                          <a:spcPts val="0"/>
                        </a:spcAft>
                        <a:buNone/>
                      </a:pPr>
                      <a:r>
                        <a:rPr lang="en-US" sz="1800" b="1">
                          <a:solidFill>
                            <a:srgbClr val="FFFFFF"/>
                          </a:solidFill>
                        </a:rPr>
                        <a:t>2017</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F346B"/>
                    </a:solidFill>
                  </a:tcPr>
                </a:tc>
                <a:tc>
                  <a:txBody>
                    <a:bodyPr/>
                    <a:lstStyle/>
                    <a:p>
                      <a:pPr marL="0" lvl="0" indent="0" algn="r" rtl="0">
                        <a:spcBef>
                          <a:spcPts val="0"/>
                        </a:spcBef>
                        <a:spcAft>
                          <a:spcPts val="0"/>
                        </a:spcAft>
                        <a:buNone/>
                      </a:pPr>
                      <a:r>
                        <a:rPr lang="en-US" sz="1800" b="1">
                          <a:solidFill>
                            <a:srgbClr val="FFFFFF"/>
                          </a:solidFill>
                        </a:rPr>
                        <a:t>2018</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F346B"/>
                    </a:solidFill>
                  </a:tcPr>
                </a:tc>
                <a:extLst>
                  <a:ext uri="{0D108BD9-81ED-4DB2-BD59-A6C34878D82A}">
                    <a16:rowId xmlns:a16="http://schemas.microsoft.com/office/drawing/2014/main" val="10000"/>
                  </a:ext>
                </a:extLst>
              </a:tr>
              <a:tr h="458800">
                <a:tc>
                  <a:txBody>
                    <a:bodyPr/>
                    <a:lstStyle/>
                    <a:p>
                      <a:pPr marL="0" lvl="0" indent="0" algn="l" rtl="0">
                        <a:spcBef>
                          <a:spcPts val="0"/>
                        </a:spcBef>
                        <a:spcAft>
                          <a:spcPts val="0"/>
                        </a:spcAft>
                        <a:buNone/>
                      </a:pPr>
                      <a:r>
                        <a:rPr lang="en-US" sz="1800" b="1">
                          <a:solidFill>
                            <a:srgbClr val="6A6A6A"/>
                          </a:solidFill>
                        </a:rPr>
                        <a:t>Revenue</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6A6A6A"/>
                          </a:solidFill>
                        </a:rPr>
                        <a:t>$795,416</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6A6A6A"/>
                          </a:solidFill>
                        </a:rPr>
                        <a:t>$881,191</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6A6A6A"/>
                          </a:solidFill>
                        </a:rPr>
                        <a:t>$667,600</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58800">
                <a:tc>
                  <a:txBody>
                    <a:bodyPr/>
                    <a:lstStyle/>
                    <a:p>
                      <a:pPr marL="0" lvl="0" indent="0" algn="l" rtl="0">
                        <a:spcBef>
                          <a:spcPts val="0"/>
                        </a:spcBef>
                        <a:spcAft>
                          <a:spcPts val="0"/>
                        </a:spcAft>
                        <a:buNone/>
                      </a:pPr>
                      <a:r>
                        <a:rPr lang="en-US" sz="1800" b="1">
                          <a:solidFill>
                            <a:srgbClr val="6A6A6A"/>
                          </a:solidFill>
                        </a:rPr>
                        <a:t>Expense</a:t>
                      </a:r>
                      <a:endParaRPr sz="1800" b="1">
                        <a:solidFill>
                          <a:srgbClr val="6A6A6A"/>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solidFill>
                            <a:srgbClr val="6A6A6A"/>
                          </a:solidFill>
                        </a:rPr>
                        <a:t>$782,978</a:t>
                      </a:r>
                      <a:endParaRPr sz="1800">
                        <a:solidFill>
                          <a:srgbClr val="6A6A6A"/>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solidFill>
                            <a:srgbClr val="6A6A6A"/>
                          </a:solidFill>
                        </a:rPr>
                        <a:t>$1,069,951</a:t>
                      </a:r>
                      <a:endParaRPr sz="1800">
                        <a:solidFill>
                          <a:srgbClr val="6A6A6A"/>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solidFill>
                            <a:srgbClr val="6A6A6A"/>
                          </a:solidFill>
                        </a:rPr>
                        <a:t>$850,219</a:t>
                      </a:r>
                      <a:endParaRPr sz="1800">
                        <a:solidFill>
                          <a:srgbClr val="6A6A6A"/>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504200">
                <a:tc>
                  <a:txBody>
                    <a:bodyPr/>
                    <a:lstStyle/>
                    <a:p>
                      <a:pPr marL="0" lvl="0" indent="0" algn="l" rtl="0">
                        <a:spcBef>
                          <a:spcPts val="0"/>
                        </a:spcBef>
                        <a:spcAft>
                          <a:spcPts val="0"/>
                        </a:spcAft>
                        <a:buNone/>
                      </a:pPr>
                      <a:r>
                        <a:rPr lang="en-US" sz="1800" b="1">
                          <a:solidFill>
                            <a:srgbClr val="6A6A6A"/>
                          </a:solidFill>
                        </a:rPr>
                        <a:t>Net Income</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A61C00"/>
                          </a:solidFill>
                        </a:rPr>
                        <a:t>($54,803)</a:t>
                      </a:r>
                      <a:endParaRPr sz="1800">
                        <a:solidFill>
                          <a:srgbClr val="A61C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A61C00"/>
                          </a:solidFill>
                        </a:rPr>
                        <a:t>($188,760) </a:t>
                      </a:r>
                      <a:endParaRPr sz="1800">
                        <a:solidFill>
                          <a:srgbClr val="A61C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A61C00"/>
                          </a:solidFill>
                        </a:rPr>
                        <a:t>($114,378)</a:t>
                      </a:r>
                      <a:endParaRPr sz="1800">
                        <a:solidFill>
                          <a:srgbClr val="A61C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504200">
                <a:tc>
                  <a:txBody>
                    <a:bodyPr/>
                    <a:lstStyle/>
                    <a:p>
                      <a:pPr marL="0" lvl="0" indent="0" algn="l" rtl="0">
                        <a:spcBef>
                          <a:spcPts val="0"/>
                        </a:spcBef>
                        <a:spcAft>
                          <a:spcPts val="0"/>
                        </a:spcAft>
                        <a:buNone/>
                      </a:pPr>
                      <a:r>
                        <a:rPr lang="en-US" sz="1800" b="1">
                          <a:solidFill>
                            <a:srgbClr val="6A6A6A"/>
                          </a:solidFill>
                        </a:rPr>
                        <a:t>EBITDA</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solidFill>
                            <a:srgbClr val="A61C00"/>
                          </a:solidFill>
                        </a:rPr>
                        <a:t>($43,621)</a:t>
                      </a:r>
                      <a:endParaRPr sz="1800">
                        <a:solidFill>
                          <a:srgbClr val="A61C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solidFill>
                            <a:srgbClr val="A61C00"/>
                          </a:solidFill>
                        </a:rPr>
                        <a:t>($137,939)</a:t>
                      </a:r>
                      <a:endParaRPr sz="1800">
                        <a:solidFill>
                          <a:srgbClr val="A61C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solidFill>
                            <a:srgbClr val="A61C00"/>
                          </a:solidFill>
                        </a:rPr>
                        <a:t>($61,371)</a:t>
                      </a:r>
                      <a:endParaRPr sz="1800">
                        <a:solidFill>
                          <a:srgbClr val="A61C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22" name="Google Shape;322;p26"/>
          <p:cNvSpPr txBox="1"/>
          <p:nvPr/>
        </p:nvSpPr>
        <p:spPr>
          <a:xfrm>
            <a:off x="403400" y="6373900"/>
            <a:ext cx="74832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i="1">
                <a:solidFill>
                  <a:srgbClr val="6A6A6A"/>
                </a:solidFill>
              </a:rPr>
              <a:t> Source: Blue Apron Holdings Inc, 2018 10-K SEC Filing</a:t>
            </a:r>
            <a:endParaRPr sz="1200" i="1">
              <a:solidFill>
                <a:srgbClr val="6A6A6A"/>
              </a:solidFill>
            </a:endParaRPr>
          </a:p>
          <a:p>
            <a:pPr marL="0" lvl="0" indent="0" algn="l" rtl="0">
              <a:spcBef>
                <a:spcPts val="0"/>
              </a:spcBef>
              <a:spcAft>
                <a:spcPts val="0"/>
              </a:spcAft>
              <a:buNone/>
            </a:pPr>
            <a:endParaRPr sz="1000" i="1">
              <a:solidFill>
                <a:srgbClr val="7F7F7F"/>
              </a:solidFill>
            </a:endParaRPr>
          </a:p>
        </p:txBody>
      </p:sp>
      <p:sp>
        <p:nvSpPr>
          <p:cNvPr id="323" name="Google Shape;323;p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pSp>
        <p:nvGrpSpPr>
          <p:cNvPr id="328" name="Google Shape;328;p27"/>
          <p:cNvGrpSpPr/>
          <p:nvPr/>
        </p:nvGrpSpPr>
        <p:grpSpPr>
          <a:xfrm>
            <a:off x="802640" y="0"/>
            <a:ext cx="10474820" cy="6858120"/>
            <a:chOff x="802640" y="0"/>
            <a:chExt cx="10474820" cy="6858120"/>
          </a:xfrm>
        </p:grpSpPr>
        <p:sp>
          <p:nvSpPr>
            <p:cNvPr id="329" name="Google Shape;329;p27"/>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 name="Google Shape;330;p27"/>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31" name="Google Shape;331;p27"/>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332" name="Google Shape;332;p27"/>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333" name="Google Shape;333;p27"/>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Customers</a:t>
            </a:r>
            <a:endParaRPr sz="2800" b="1" i="0" u="none" strike="noStrike" cap="none">
              <a:solidFill>
                <a:srgbClr val="0F346B"/>
              </a:solidFill>
              <a:latin typeface="Arial"/>
              <a:ea typeface="Arial"/>
              <a:cs typeface="Arial"/>
              <a:sym typeface="Arial"/>
            </a:endParaRPr>
          </a:p>
        </p:txBody>
      </p:sp>
      <p:sp>
        <p:nvSpPr>
          <p:cNvPr id="334" name="Google Shape;334;p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28"/>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340" name="Google Shape;340;p28"/>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Customer Demographics</a:t>
            </a:r>
            <a:endParaRPr sz="3000" b="1">
              <a:solidFill>
                <a:srgbClr val="0F346B"/>
              </a:solidFill>
              <a:latin typeface="Arial"/>
              <a:ea typeface="Arial"/>
              <a:cs typeface="Arial"/>
              <a:sym typeface="Arial"/>
            </a:endParaRPr>
          </a:p>
        </p:txBody>
      </p:sp>
      <p:sp>
        <p:nvSpPr>
          <p:cNvPr id="341" name="Google Shape;341;p28"/>
          <p:cNvSpPr txBox="1">
            <a:spLocks noGrp="1"/>
          </p:cNvSpPr>
          <p:nvPr>
            <p:ph type="body" idx="1"/>
          </p:nvPr>
        </p:nvSpPr>
        <p:spPr>
          <a:xfrm>
            <a:off x="8255700" y="985550"/>
            <a:ext cx="3224100" cy="5072400"/>
          </a:xfrm>
          <a:prstGeom prst="rect">
            <a:avLst/>
          </a:prstGeom>
          <a:noFill/>
          <a:ln w="28575" cap="flat" cmpd="sng">
            <a:solidFill>
              <a:srgbClr val="999999"/>
            </a:solidFill>
            <a:prstDash val="dash"/>
            <a:round/>
            <a:headEnd type="none" w="sm" len="sm"/>
            <a:tailEnd type="none" w="sm" len="sm"/>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b="1">
                <a:solidFill>
                  <a:srgbClr val="0F346B"/>
                </a:solidFill>
                <a:latin typeface="Arial"/>
                <a:ea typeface="Arial"/>
                <a:cs typeface="Arial"/>
                <a:sym typeface="Arial"/>
              </a:rPr>
              <a:t>Who are Blue Apron’s customers?</a:t>
            </a:r>
            <a:endParaRPr sz="1800" b="1">
              <a:solidFill>
                <a:srgbClr val="0F346B"/>
              </a:solidFill>
              <a:latin typeface="Arial"/>
              <a:ea typeface="Arial"/>
              <a:cs typeface="Arial"/>
              <a:sym typeface="Arial"/>
            </a:endParaRPr>
          </a:p>
          <a:p>
            <a:pPr marL="457200" lvl="0" indent="-342900" algn="l" rtl="0">
              <a:lnSpc>
                <a:spcPct val="115000"/>
              </a:lnSpc>
              <a:spcBef>
                <a:spcPts val="1600"/>
              </a:spcBef>
              <a:spcAft>
                <a:spcPts val="0"/>
              </a:spcAft>
              <a:buClr>
                <a:srgbClr val="616161"/>
              </a:buClr>
              <a:buSzPts val="1800"/>
              <a:buFont typeface="Proxima Nova"/>
              <a:buChar char="❏"/>
            </a:pPr>
            <a:r>
              <a:rPr lang="en-US" sz="1800" b="1">
                <a:solidFill>
                  <a:srgbClr val="616161"/>
                </a:solidFill>
                <a:latin typeface="Arial"/>
                <a:ea typeface="Arial"/>
                <a:cs typeface="Arial"/>
                <a:sym typeface="Arial"/>
              </a:rPr>
              <a:t>The Enthusiast: </a:t>
            </a:r>
            <a:r>
              <a:rPr lang="en-US" sz="1800">
                <a:solidFill>
                  <a:srgbClr val="616161"/>
                </a:solidFill>
                <a:latin typeface="Arial"/>
                <a:ea typeface="Arial"/>
                <a:cs typeface="Arial"/>
                <a:sym typeface="Arial"/>
              </a:rPr>
              <a:t>“Help me feel challenged and fulfill my passion for cooking.”</a:t>
            </a:r>
            <a:endParaRPr sz="1800">
              <a:solidFill>
                <a:srgbClr val="616161"/>
              </a:solidFill>
              <a:latin typeface="Arial"/>
              <a:ea typeface="Arial"/>
              <a:cs typeface="Arial"/>
              <a:sym typeface="Arial"/>
            </a:endParaRPr>
          </a:p>
          <a:p>
            <a:pPr marL="457200" lvl="0" indent="-342900" algn="l" rtl="0">
              <a:lnSpc>
                <a:spcPct val="115000"/>
              </a:lnSpc>
              <a:spcBef>
                <a:spcPts val="0"/>
              </a:spcBef>
              <a:spcAft>
                <a:spcPts val="0"/>
              </a:spcAft>
              <a:buClr>
                <a:srgbClr val="616161"/>
              </a:buClr>
              <a:buSzPts val="1800"/>
              <a:buFont typeface="Proxima Nova"/>
              <a:buChar char="❏"/>
            </a:pPr>
            <a:r>
              <a:rPr lang="en-US" sz="1800" b="1">
                <a:solidFill>
                  <a:srgbClr val="616161"/>
                </a:solidFill>
                <a:latin typeface="Arial"/>
                <a:ea typeface="Arial"/>
                <a:cs typeface="Arial"/>
                <a:sym typeface="Arial"/>
              </a:rPr>
              <a:t>The Aspirer: </a:t>
            </a:r>
            <a:r>
              <a:rPr lang="en-US" sz="1800">
                <a:solidFill>
                  <a:srgbClr val="616161"/>
                </a:solidFill>
                <a:latin typeface="Arial"/>
                <a:ea typeface="Arial"/>
                <a:cs typeface="Arial"/>
                <a:sym typeface="Arial"/>
              </a:rPr>
              <a:t>“Help me make cooking a part of my busy and hectic life.”</a:t>
            </a:r>
            <a:endParaRPr sz="1800">
              <a:solidFill>
                <a:srgbClr val="616161"/>
              </a:solidFill>
              <a:latin typeface="Arial"/>
              <a:ea typeface="Arial"/>
              <a:cs typeface="Arial"/>
              <a:sym typeface="Arial"/>
            </a:endParaRPr>
          </a:p>
          <a:p>
            <a:pPr marL="457200" lvl="0" indent="-342900" algn="l" rtl="0">
              <a:lnSpc>
                <a:spcPct val="115000"/>
              </a:lnSpc>
              <a:spcBef>
                <a:spcPts val="0"/>
              </a:spcBef>
              <a:spcAft>
                <a:spcPts val="0"/>
              </a:spcAft>
              <a:buClr>
                <a:srgbClr val="616161"/>
              </a:buClr>
              <a:buSzPts val="1800"/>
              <a:buFont typeface="Proxima Nova"/>
              <a:buChar char="❏"/>
            </a:pPr>
            <a:r>
              <a:rPr lang="en-US" sz="1800" b="1">
                <a:solidFill>
                  <a:srgbClr val="616161"/>
                </a:solidFill>
                <a:latin typeface="Arial"/>
                <a:ea typeface="Arial"/>
                <a:cs typeface="Arial"/>
                <a:sym typeface="Arial"/>
              </a:rPr>
              <a:t>The Avoider: </a:t>
            </a:r>
            <a:r>
              <a:rPr lang="en-US" sz="1800">
                <a:solidFill>
                  <a:srgbClr val="616161"/>
                </a:solidFill>
                <a:latin typeface="Arial"/>
                <a:ea typeface="Arial"/>
                <a:cs typeface="Arial"/>
                <a:sym typeface="Arial"/>
              </a:rPr>
              <a:t>“Help remove the burden of cooking.”</a:t>
            </a:r>
            <a:endParaRPr sz="1800">
              <a:solidFill>
                <a:srgbClr val="616161"/>
              </a:solidFill>
              <a:latin typeface="Arial"/>
              <a:ea typeface="Arial"/>
              <a:cs typeface="Arial"/>
              <a:sym typeface="Arial"/>
            </a:endParaRPr>
          </a:p>
          <a:p>
            <a:pPr marL="0" lvl="0" indent="0" algn="l" rtl="0">
              <a:lnSpc>
                <a:spcPct val="115000"/>
              </a:lnSpc>
              <a:spcBef>
                <a:spcPts val="1600"/>
              </a:spcBef>
              <a:spcAft>
                <a:spcPts val="1600"/>
              </a:spcAft>
              <a:buNone/>
            </a:pPr>
            <a:endParaRPr sz="1800">
              <a:solidFill>
                <a:srgbClr val="7F7F7F"/>
              </a:solidFill>
              <a:latin typeface="Arial"/>
              <a:ea typeface="Arial"/>
              <a:cs typeface="Arial"/>
              <a:sym typeface="Arial"/>
            </a:endParaRPr>
          </a:p>
        </p:txBody>
      </p:sp>
      <p:pic>
        <p:nvPicPr>
          <p:cNvPr id="342" name="Google Shape;342;p28"/>
          <p:cNvPicPr preferRelativeResize="0"/>
          <p:nvPr/>
        </p:nvPicPr>
        <p:blipFill rotWithShape="1">
          <a:blip r:embed="rId4">
            <a:alphaModFix/>
          </a:blip>
          <a:srcRect/>
          <a:stretch/>
        </p:blipFill>
        <p:spPr>
          <a:xfrm>
            <a:off x="200300" y="874763"/>
            <a:ext cx="7761474" cy="5293975"/>
          </a:xfrm>
          <a:prstGeom prst="rect">
            <a:avLst/>
          </a:prstGeom>
          <a:noFill/>
          <a:ln>
            <a:noFill/>
          </a:ln>
        </p:spPr>
      </p:pic>
      <p:sp>
        <p:nvSpPr>
          <p:cNvPr id="343" name="Google Shape;343;p28"/>
          <p:cNvSpPr txBox="1"/>
          <p:nvPr/>
        </p:nvSpPr>
        <p:spPr>
          <a:xfrm>
            <a:off x="290575" y="6465725"/>
            <a:ext cx="67272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6A6A6A"/>
                </a:solidFill>
              </a:rPr>
              <a:t>* Source: Blue Apron Holdings Inc, 2018 10-K SEC Filing</a:t>
            </a:r>
            <a:endParaRPr sz="1200">
              <a:solidFill>
                <a:srgbClr val="6A6A6A"/>
              </a:solidFill>
            </a:endParaRPr>
          </a:p>
        </p:txBody>
      </p:sp>
      <p:sp>
        <p:nvSpPr>
          <p:cNvPr id="344" name="Google Shape;344;p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cxnSp>
        <p:nvCxnSpPr>
          <p:cNvPr id="345" name="Google Shape;345;p28"/>
          <p:cNvCxnSpPr/>
          <p:nvPr/>
        </p:nvCxnSpPr>
        <p:spPr>
          <a:xfrm>
            <a:off x="13758875" y="4972050"/>
            <a:ext cx="99900" cy="1371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9"/>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351" name="Google Shape;351;p29"/>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Customer Retention </a:t>
            </a:r>
            <a:endParaRPr sz="3000" b="1">
              <a:solidFill>
                <a:srgbClr val="0F346B"/>
              </a:solidFill>
              <a:latin typeface="Arial"/>
              <a:ea typeface="Arial"/>
              <a:cs typeface="Arial"/>
              <a:sym typeface="Arial"/>
            </a:endParaRPr>
          </a:p>
        </p:txBody>
      </p:sp>
      <p:sp>
        <p:nvSpPr>
          <p:cNvPr id="352" name="Google Shape;352;p29"/>
          <p:cNvSpPr txBox="1"/>
          <p:nvPr/>
        </p:nvSpPr>
        <p:spPr>
          <a:xfrm>
            <a:off x="494225" y="691121"/>
            <a:ext cx="10225200" cy="7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6A6A6A"/>
                </a:solidFill>
              </a:rPr>
              <a:t>Meal kit industry is currently facing diminishing retention rate due to the fact that many customers shifted to in-store purchase</a:t>
            </a:r>
            <a:endParaRPr>
              <a:latin typeface="Calibri"/>
              <a:ea typeface="Calibri"/>
              <a:cs typeface="Calibri"/>
              <a:sym typeface="Calibri"/>
            </a:endParaRPr>
          </a:p>
        </p:txBody>
      </p:sp>
      <p:pic>
        <p:nvPicPr>
          <p:cNvPr id="353" name="Google Shape;353;p29"/>
          <p:cNvPicPr preferRelativeResize="0"/>
          <p:nvPr/>
        </p:nvPicPr>
        <p:blipFill rotWithShape="1">
          <a:blip r:embed="rId4">
            <a:alphaModFix/>
          </a:blip>
          <a:srcRect l="21266"/>
          <a:stretch/>
        </p:blipFill>
        <p:spPr>
          <a:xfrm>
            <a:off x="7533300" y="1366400"/>
            <a:ext cx="3410450" cy="2606158"/>
          </a:xfrm>
          <a:prstGeom prst="rect">
            <a:avLst/>
          </a:prstGeom>
          <a:noFill/>
          <a:ln>
            <a:noFill/>
          </a:ln>
        </p:spPr>
      </p:pic>
      <p:pic>
        <p:nvPicPr>
          <p:cNvPr id="354" name="Google Shape;354;p29"/>
          <p:cNvPicPr preferRelativeResize="0"/>
          <p:nvPr/>
        </p:nvPicPr>
        <p:blipFill rotWithShape="1">
          <a:blip r:embed="rId5">
            <a:alphaModFix/>
          </a:blip>
          <a:srcRect l="23359" b="2400"/>
          <a:stretch/>
        </p:blipFill>
        <p:spPr>
          <a:xfrm>
            <a:off x="7709263" y="3981450"/>
            <a:ext cx="3234475" cy="2478220"/>
          </a:xfrm>
          <a:prstGeom prst="rect">
            <a:avLst/>
          </a:prstGeom>
          <a:noFill/>
          <a:ln>
            <a:noFill/>
          </a:ln>
        </p:spPr>
      </p:pic>
      <p:pic>
        <p:nvPicPr>
          <p:cNvPr id="355" name="Google Shape;355;p29"/>
          <p:cNvPicPr preferRelativeResize="0"/>
          <p:nvPr/>
        </p:nvPicPr>
        <p:blipFill>
          <a:blip r:embed="rId6">
            <a:alphaModFix/>
          </a:blip>
          <a:stretch>
            <a:fillRect/>
          </a:stretch>
        </p:blipFill>
        <p:spPr>
          <a:xfrm>
            <a:off x="566775" y="3684525"/>
            <a:ext cx="5840801" cy="2441544"/>
          </a:xfrm>
          <a:prstGeom prst="rect">
            <a:avLst/>
          </a:prstGeom>
          <a:noFill/>
          <a:ln>
            <a:noFill/>
          </a:ln>
        </p:spPr>
      </p:pic>
      <p:pic>
        <p:nvPicPr>
          <p:cNvPr id="356" name="Google Shape;356;p29"/>
          <p:cNvPicPr preferRelativeResize="0"/>
          <p:nvPr/>
        </p:nvPicPr>
        <p:blipFill>
          <a:blip r:embed="rId7">
            <a:alphaModFix/>
          </a:blip>
          <a:stretch>
            <a:fillRect/>
          </a:stretch>
        </p:blipFill>
        <p:spPr>
          <a:xfrm>
            <a:off x="530500" y="1366388"/>
            <a:ext cx="5913350" cy="2318125"/>
          </a:xfrm>
          <a:prstGeom prst="rect">
            <a:avLst/>
          </a:prstGeom>
          <a:noFill/>
          <a:ln>
            <a:noFill/>
          </a:ln>
        </p:spPr>
      </p:pic>
      <p:sp>
        <p:nvSpPr>
          <p:cNvPr id="357" name="Google Shape;357;p29"/>
          <p:cNvSpPr txBox="1"/>
          <p:nvPr/>
        </p:nvSpPr>
        <p:spPr>
          <a:xfrm>
            <a:off x="8642525" y="2271200"/>
            <a:ext cx="873900" cy="5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737373"/>
                </a:solidFill>
              </a:rPr>
              <a:t>2017</a:t>
            </a:r>
            <a:endParaRPr sz="1800" b="1">
              <a:solidFill>
                <a:srgbClr val="737373"/>
              </a:solidFill>
            </a:endParaRPr>
          </a:p>
        </p:txBody>
      </p:sp>
      <p:sp>
        <p:nvSpPr>
          <p:cNvPr id="358" name="Google Shape;358;p29"/>
          <p:cNvSpPr txBox="1"/>
          <p:nvPr/>
        </p:nvSpPr>
        <p:spPr>
          <a:xfrm>
            <a:off x="8700650" y="4894188"/>
            <a:ext cx="873900" cy="50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737373"/>
                </a:solidFill>
              </a:rPr>
              <a:t>2018</a:t>
            </a:r>
            <a:endParaRPr sz="1800" b="1">
              <a:solidFill>
                <a:srgbClr val="737373"/>
              </a:solidFill>
            </a:endParaRPr>
          </a:p>
        </p:txBody>
      </p:sp>
      <p:sp>
        <p:nvSpPr>
          <p:cNvPr id="359" name="Google Shape;359;p29"/>
          <p:cNvSpPr txBox="1"/>
          <p:nvPr/>
        </p:nvSpPr>
        <p:spPr>
          <a:xfrm>
            <a:off x="225275" y="6126075"/>
            <a:ext cx="7591800"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6A6A6A"/>
                </a:solidFill>
              </a:rPr>
              <a:t>* Source: Nielsen Homescan Panel Custom Survey, Oct. 22 - Nov. 12, 2018, and Nov. 30 - Dec. 25. 2017.</a:t>
            </a:r>
            <a:endParaRPr sz="1200">
              <a:solidFill>
                <a:srgbClr val="6A6A6A"/>
              </a:solidFill>
            </a:endParaRPr>
          </a:p>
          <a:p>
            <a:pPr marL="0" lvl="0" indent="0" algn="l" rtl="0">
              <a:spcBef>
                <a:spcPts val="0"/>
              </a:spcBef>
              <a:spcAft>
                <a:spcPts val="0"/>
              </a:spcAft>
              <a:buNone/>
            </a:pPr>
            <a:r>
              <a:rPr lang="en-US" sz="1200">
                <a:solidFill>
                  <a:srgbClr val="6A6A6A"/>
                </a:solidFill>
              </a:rPr>
              <a:t>**Source: Cleveland Research Company, Online Food Consumer Research Study, 2018</a:t>
            </a:r>
            <a:endParaRPr sz="1200">
              <a:solidFill>
                <a:srgbClr val="6A6A6A"/>
              </a:solidFill>
            </a:endParaRPr>
          </a:p>
          <a:p>
            <a:pPr marL="0" lvl="0" indent="0" algn="l" rtl="0">
              <a:spcBef>
                <a:spcPts val="0"/>
              </a:spcBef>
              <a:spcAft>
                <a:spcPts val="0"/>
              </a:spcAft>
              <a:buNone/>
            </a:pPr>
            <a:r>
              <a:rPr lang="en-US" sz="1200">
                <a:solidFill>
                  <a:srgbClr val="6A6A6A"/>
                </a:solidFill>
              </a:rPr>
              <a:t>***Source: Second Measure</a:t>
            </a:r>
            <a:endParaRPr sz="1200">
              <a:solidFill>
                <a:srgbClr val="6A6A6A"/>
              </a:solidFill>
            </a:endParaRPr>
          </a:p>
        </p:txBody>
      </p:sp>
      <p:sp>
        <p:nvSpPr>
          <p:cNvPr id="360" name="Google Shape;360;p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30"/>
          <p:cNvGrpSpPr/>
          <p:nvPr/>
        </p:nvGrpSpPr>
        <p:grpSpPr>
          <a:xfrm>
            <a:off x="802640" y="0"/>
            <a:ext cx="10474820" cy="6858120"/>
            <a:chOff x="802640" y="0"/>
            <a:chExt cx="10474820" cy="6858120"/>
          </a:xfrm>
        </p:grpSpPr>
        <p:sp>
          <p:nvSpPr>
            <p:cNvPr id="366" name="Google Shape;366;p30"/>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 name="Google Shape;367;p30"/>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68" name="Google Shape;368;p30"/>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369" name="Google Shape;369;p30"/>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370" name="Google Shape;370;p30"/>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Summary</a:t>
            </a:r>
            <a:endParaRPr sz="2800" b="1" i="0" u="none" strike="noStrike" cap="none">
              <a:solidFill>
                <a:srgbClr val="0F346B"/>
              </a:solidFill>
              <a:latin typeface="Arial"/>
              <a:ea typeface="Arial"/>
              <a:cs typeface="Arial"/>
              <a:sym typeface="Arial"/>
            </a:endParaRPr>
          </a:p>
        </p:txBody>
      </p:sp>
      <p:sp>
        <p:nvSpPr>
          <p:cNvPr id="371" name="Google Shape;371;p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31"/>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377" name="Google Shape;377;p31"/>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Summary</a:t>
            </a:r>
            <a:endParaRPr sz="3000" b="1">
              <a:solidFill>
                <a:srgbClr val="0F346B"/>
              </a:solidFill>
              <a:latin typeface="Arial"/>
              <a:ea typeface="Arial"/>
              <a:cs typeface="Arial"/>
              <a:sym typeface="Arial"/>
            </a:endParaRPr>
          </a:p>
        </p:txBody>
      </p:sp>
      <p:sp>
        <p:nvSpPr>
          <p:cNvPr id="378" name="Google Shape;378;p31"/>
          <p:cNvSpPr txBox="1">
            <a:spLocks noGrp="1"/>
          </p:cNvSpPr>
          <p:nvPr>
            <p:ph type="body" idx="1"/>
          </p:nvPr>
        </p:nvSpPr>
        <p:spPr>
          <a:xfrm>
            <a:off x="709225" y="917800"/>
            <a:ext cx="10515600" cy="5345700"/>
          </a:xfrm>
          <a:prstGeom prst="rect">
            <a:avLst/>
          </a:prstGeom>
          <a:noFill/>
          <a:ln>
            <a:noFill/>
          </a:ln>
        </p:spPr>
        <p:txBody>
          <a:bodyPr spcFirstLastPara="1" wrap="square" lIns="91425" tIns="45700" rIns="91425" bIns="45700" anchor="t" anchorCtr="0">
            <a:noAutofit/>
          </a:bodyPr>
          <a:lstStyle/>
          <a:p>
            <a:pPr marL="457200" lvl="0" indent="-419100" algn="l" rtl="0">
              <a:lnSpc>
                <a:spcPct val="90000"/>
              </a:lnSpc>
              <a:spcBef>
                <a:spcPts val="0"/>
              </a:spcBef>
              <a:spcAft>
                <a:spcPts val="0"/>
              </a:spcAft>
              <a:buClr>
                <a:srgbClr val="7F7F7F"/>
              </a:buClr>
              <a:buSzPts val="3000"/>
              <a:buChar char="•"/>
            </a:pPr>
            <a:r>
              <a:rPr lang="en-US">
                <a:solidFill>
                  <a:srgbClr val="7F7F7F"/>
                </a:solidFill>
              </a:rPr>
              <a:t>Delivery meal kits have seen </a:t>
            </a:r>
            <a:r>
              <a:rPr lang="en-US" b="1">
                <a:solidFill>
                  <a:srgbClr val="0F346B"/>
                </a:solidFill>
              </a:rPr>
              <a:t>rapid growth</a:t>
            </a:r>
            <a:r>
              <a:rPr lang="en-US">
                <a:solidFill>
                  <a:srgbClr val="7F7F7F"/>
                </a:solidFill>
              </a:rPr>
              <a:t>, but </a:t>
            </a:r>
            <a:r>
              <a:rPr lang="en-US" b="1">
                <a:solidFill>
                  <a:srgbClr val="0F346B"/>
                </a:solidFill>
              </a:rPr>
              <a:t>price</a:t>
            </a:r>
            <a:r>
              <a:rPr lang="en-US">
                <a:solidFill>
                  <a:srgbClr val="7F7F7F"/>
                </a:solidFill>
              </a:rPr>
              <a:t> matters in the purchase decision (#1 reason customers leave) and </a:t>
            </a:r>
            <a:r>
              <a:rPr lang="en-US" b="1">
                <a:solidFill>
                  <a:srgbClr val="0F346B"/>
                </a:solidFill>
              </a:rPr>
              <a:t>competition is fierce</a:t>
            </a:r>
            <a:endParaRPr b="1">
              <a:solidFill>
                <a:srgbClr val="0F346B"/>
              </a:solidFill>
            </a:endParaRPr>
          </a:p>
          <a:p>
            <a:pPr marL="457200" lvl="0" indent="0" algn="l" rtl="0">
              <a:lnSpc>
                <a:spcPct val="90000"/>
              </a:lnSpc>
              <a:spcBef>
                <a:spcPts val="0"/>
              </a:spcBef>
              <a:spcAft>
                <a:spcPts val="0"/>
              </a:spcAft>
              <a:buNone/>
            </a:pPr>
            <a:endParaRPr>
              <a:solidFill>
                <a:srgbClr val="7F7F7F"/>
              </a:solidFill>
            </a:endParaRPr>
          </a:p>
          <a:p>
            <a:pPr marL="457200" lvl="0" indent="-419100" algn="l" rtl="0">
              <a:lnSpc>
                <a:spcPct val="90000"/>
              </a:lnSpc>
              <a:spcBef>
                <a:spcPts val="0"/>
              </a:spcBef>
              <a:spcAft>
                <a:spcPts val="0"/>
              </a:spcAft>
              <a:buClr>
                <a:srgbClr val="7F7F7F"/>
              </a:buClr>
              <a:buSzPts val="3000"/>
              <a:buChar char="•"/>
            </a:pPr>
            <a:r>
              <a:rPr lang="en-US">
                <a:solidFill>
                  <a:srgbClr val="7F7F7F"/>
                </a:solidFill>
              </a:rPr>
              <a:t>Some delivery meal kit model issues are alleviated with </a:t>
            </a:r>
            <a:r>
              <a:rPr lang="en-US" b="1">
                <a:solidFill>
                  <a:srgbClr val="0F346B"/>
                </a:solidFill>
              </a:rPr>
              <a:t>in-store meal kits which have higher margins</a:t>
            </a:r>
            <a:r>
              <a:rPr lang="en-US">
                <a:solidFill>
                  <a:srgbClr val="7F7F7F"/>
                </a:solidFill>
              </a:rPr>
              <a:t>, allowing competitors to squeeze Blue Apron</a:t>
            </a:r>
            <a:endParaRPr>
              <a:solidFill>
                <a:srgbClr val="7F7F7F"/>
              </a:solidFill>
            </a:endParaRPr>
          </a:p>
          <a:p>
            <a:pPr marL="457200" lvl="0" indent="0" algn="l" rtl="0">
              <a:lnSpc>
                <a:spcPct val="90000"/>
              </a:lnSpc>
              <a:spcBef>
                <a:spcPts val="0"/>
              </a:spcBef>
              <a:spcAft>
                <a:spcPts val="0"/>
              </a:spcAft>
              <a:buNone/>
            </a:pPr>
            <a:endParaRPr>
              <a:solidFill>
                <a:srgbClr val="7F7F7F"/>
              </a:solidFill>
            </a:endParaRPr>
          </a:p>
          <a:p>
            <a:pPr marL="457200" lvl="0" indent="-419100" algn="l" rtl="0">
              <a:lnSpc>
                <a:spcPct val="90000"/>
              </a:lnSpc>
              <a:spcBef>
                <a:spcPts val="0"/>
              </a:spcBef>
              <a:spcAft>
                <a:spcPts val="0"/>
              </a:spcAft>
              <a:buClr>
                <a:srgbClr val="7F7F7F"/>
              </a:buClr>
              <a:buSzPts val="3000"/>
              <a:buChar char="•"/>
            </a:pPr>
            <a:r>
              <a:rPr lang="en-US">
                <a:solidFill>
                  <a:srgbClr val="7F7F7F"/>
                </a:solidFill>
              </a:rPr>
              <a:t>Blue Apron must find </a:t>
            </a:r>
            <a:r>
              <a:rPr lang="en-US" b="1">
                <a:solidFill>
                  <a:srgbClr val="0F346B"/>
                </a:solidFill>
              </a:rPr>
              <a:t>new paths to growth and profitability</a:t>
            </a:r>
            <a:endParaRPr b="1">
              <a:solidFill>
                <a:srgbClr val="0F346B"/>
              </a:solidFill>
            </a:endParaRPr>
          </a:p>
          <a:p>
            <a:pPr marL="457200" lvl="0" indent="0" algn="l" rtl="0">
              <a:lnSpc>
                <a:spcPct val="90000"/>
              </a:lnSpc>
              <a:spcBef>
                <a:spcPts val="0"/>
              </a:spcBef>
              <a:spcAft>
                <a:spcPts val="0"/>
              </a:spcAft>
              <a:buNone/>
            </a:pPr>
            <a:endParaRPr>
              <a:solidFill>
                <a:srgbClr val="7F7F7F"/>
              </a:solidFill>
            </a:endParaRPr>
          </a:p>
          <a:p>
            <a:pPr marL="457200" lvl="0" indent="-419100" algn="l" rtl="0">
              <a:lnSpc>
                <a:spcPct val="90000"/>
              </a:lnSpc>
              <a:spcBef>
                <a:spcPts val="0"/>
              </a:spcBef>
              <a:spcAft>
                <a:spcPts val="0"/>
              </a:spcAft>
              <a:buClr>
                <a:srgbClr val="7F7F7F"/>
              </a:buClr>
              <a:buSzPts val="3000"/>
              <a:buChar char="•"/>
            </a:pPr>
            <a:r>
              <a:rPr lang="en-US">
                <a:solidFill>
                  <a:srgbClr val="7F7F7F"/>
                </a:solidFill>
              </a:rPr>
              <a:t>There are still </a:t>
            </a:r>
            <a:r>
              <a:rPr lang="en-US" b="1">
                <a:solidFill>
                  <a:srgbClr val="0F346B"/>
                </a:solidFill>
              </a:rPr>
              <a:t>unmet needs with opportunity</a:t>
            </a:r>
            <a:r>
              <a:rPr lang="en-US">
                <a:solidFill>
                  <a:srgbClr val="7F7F7F"/>
                </a:solidFill>
              </a:rPr>
              <a:t> for meal solutions but the economics are not favorable for a </a:t>
            </a:r>
            <a:r>
              <a:rPr lang="en-US" b="1">
                <a:solidFill>
                  <a:srgbClr val="0F346B"/>
                </a:solidFill>
              </a:rPr>
              <a:t>high cost solution</a:t>
            </a:r>
            <a:endParaRPr b="1">
              <a:solidFill>
                <a:srgbClr val="0F346B"/>
              </a:solidFill>
            </a:endParaRPr>
          </a:p>
          <a:p>
            <a:pPr marL="0" lvl="0" indent="0" algn="l" rtl="0">
              <a:lnSpc>
                <a:spcPct val="90000"/>
              </a:lnSpc>
              <a:spcBef>
                <a:spcPts val="0"/>
              </a:spcBef>
              <a:spcAft>
                <a:spcPts val="0"/>
              </a:spcAft>
              <a:buNone/>
            </a:pPr>
            <a:endParaRPr>
              <a:solidFill>
                <a:srgbClr val="7F7F7F"/>
              </a:solidFill>
            </a:endParaRPr>
          </a:p>
        </p:txBody>
      </p:sp>
      <p:sp>
        <p:nvSpPr>
          <p:cNvPr id="379" name="Google Shape;379;p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92" name="Google Shape;92;p14"/>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Agenda</a:t>
            </a:r>
            <a:endParaRPr sz="3000" b="1">
              <a:solidFill>
                <a:srgbClr val="0F346B"/>
              </a:solidFill>
              <a:latin typeface="Arial"/>
              <a:ea typeface="Arial"/>
              <a:cs typeface="Arial"/>
              <a:sym typeface="Arial"/>
            </a:endParaRPr>
          </a:p>
        </p:txBody>
      </p:sp>
      <p:sp>
        <p:nvSpPr>
          <p:cNvPr id="93" name="Google Shape;93;p14"/>
          <p:cNvSpPr txBox="1">
            <a:spLocks noGrp="1"/>
          </p:cNvSpPr>
          <p:nvPr>
            <p:ph type="body" idx="1"/>
          </p:nvPr>
        </p:nvSpPr>
        <p:spPr>
          <a:xfrm>
            <a:off x="838200" y="965200"/>
            <a:ext cx="10515600" cy="5211900"/>
          </a:xfrm>
          <a:prstGeom prst="rect">
            <a:avLst/>
          </a:prstGeom>
          <a:noFill/>
          <a:ln>
            <a:noFill/>
          </a:ln>
        </p:spPr>
        <p:txBody>
          <a:bodyPr spcFirstLastPara="1" wrap="square" lIns="91425" tIns="45700" rIns="91425" bIns="45700" anchor="t" anchorCtr="0">
            <a:noAutofit/>
          </a:bodyPr>
          <a:lstStyle/>
          <a:p>
            <a:pPr marL="457200" lvl="0" indent="-381000" algn="l" rtl="0">
              <a:lnSpc>
                <a:spcPct val="2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Industry</a:t>
            </a:r>
            <a:endParaRPr sz="2400">
              <a:solidFill>
                <a:srgbClr val="7F7F7F"/>
              </a:solidFill>
              <a:latin typeface="Arial"/>
              <a:ea typeface="Arial"/>
              <a:cs typeface="Arial"/>
              <a:sym typeface="Arial"/>
            </a:endParaRPr>
          </a:p>
          <a:p>
            <a:pPr marL="457200" lvl="0" indent="-381000" algn="l" rtl="0">
              <a:lnSpc>
                <a:spcPct val="2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Competitors</a:t>
            </a:r>
            <a:endParaRPr sz="2400">
              <a:solidFill>
                <a:srgbClr val="7F7F7F"/>
              </a:solidFill>
              <a:latin typeface="Arial"/>
              <a:ea typeface="Arial"/>
              <a:cs typeface="Arial"/>
              <a:sym typeface="Arial"/>
            </a:endParaRPr>
          </a:p>
          <a:p>
            <a:pPr marL="457200" lvl="0" indent="-381000" algn="l" rtl="0">
              <a:lnSpc>
                <a:spcPct val="2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Company Background</a:t>
            </a:r>
            <a:endParaRPr sz="2400">
              <a:solidFill>
                <a:srgbClr val="7F7F7F"/>
              </a:solidFill>
              <a:latin typeface="Arial"/>
              <a:ea typeface="Arial"/>
              <a:cs typeface="Arial"/>
              <a:sym typeface="Arial"/>
            </a:endParaRPr>
          </a:p>
          <a:p>
            <a:pPr marL="457200" lvl="0" indent="-381000" algn="l" rtl="0">
              <a:lnSpc>
                <a:spcPct val="2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Customers</a:t>
            </a:r>
            <a:endParaRPr sz="2400">
              <a:solidFill>
                <a:srgbClr val="7F7F7F"/>
              </a:solidFill>
              <a:latin typeface="Arial"/>
              <a:ea typeface="Arial"/>
              <a:cs typeface="Arial"/>
              <a:sym typeface="Arial"/>
            </a:endParaRPr>
          </a:p>
          <a:p>
            <a:pPr marL="457200" lvl="0" indent="-381000" algn="l" rtl="0">
              <a:lnSpc>
                <a:spcPct val="2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Summary</a:t>
            </a:r>
            <a:endParaRPr sz="2400">
              <a:solidFill>
                <a:srgbClr val="7F7F7F"/>
              </a:solidFill>
              <a:latin typeface="Arial"/>
              <a:ea typeface="Arial"/>
              <a:cs typeface="Arial"/>
              <a:sym typeface="Arial"/>
            </a:endParaRPr>
          </a:p>
        </p:txBody>
      </p:sp>
      <p:sp>
        <p:nvSpPr>
          <p:cNvPr id="94" name="Google Shape;94;p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3"/>
        <p:cNvGrpSpPr/>
        <p:nvPr/>
      </p:nvGrpSpPr>
      <p:grpSpPr>
        <a:xfrm>
          <a:off x="0" y="0"/>
          <a:ext cx="0" cy="0"/>
          <a:chOff x="0" y="0"/>
          <a:chExt cx="0" cy="0"/>
        </a:xfrm>
      </p:grpSpPr>
      <p:sp>
        <p:nvSpPr>
          <p:cNvPr id="384" name="Google Shape;384;p32"/>
          <p:cNvSpPr txBox="1">
            <a:spLocks noGrp="1"/>
          </p:cNvSpPr>
          <p:nvPr>
            <p:ph type="ctrTitle"/>
          </p:nvPr>
        </p:nvSpPr>
        <p:spPr>
          <a:xfrm>
            <a:off x="3891280" y="2885439"/>
            <a:ext cx="4389000" cy="65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2400" b="1">
                <a:solidFill>
                  <a:srgbClr val="0F346B"/>
                </a:solidFill>
                <a:latin typeface="Arial"/>
                <a:ea typeface="Arial"/>
                <a:cs typeface="Arial"/>
                <a:sym typeface="Arial"/>
              </a:rPr>
              <a:t>Thank You</a:t>
            </a:r>
            <a:endParaRPr sz="2400" b="1">
              <a:solidFill>
                <a:srgbClr val="0F346B"/>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p33"/>
          <p:cNvGrpSpPr/>
          <p:nvPr/>
        </p:nvGrpSpPr>
        <p:grpSpPr>
          <a:xfrm>
            <a:off x="802640" y="0"/>
            <a:ext cx="10474820" cy="6858120"/>
            <a:chOff x="802640" y="0"/>
            <a:chExt cx="10474820" cy="6858120"/>
          </a:xfrm>
        </p:grpSpPr>
        <p:sp>
          <p:nvSpPr>
            <p:cNvPr id="390" name="Google Shape;390;p33"/>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 name="Google Shape;391;p33"/>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92" name="Google Shape;392;p33"/>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393" name="Google Shape;393;p33"/>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394" name="Google Shape;394;p33"/>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Appendix</a:t>
            </a:r>
            <a:endParaRPr sz="2800" b="1" i="0" u="none" strike="noStrike" cap="none">
              <a:solidFill>
                <a:srgbClr val="0F346B"/>
              </a:solidFill>
              <a:latin typeface="Arial"/>
              <a:ea typeface="Arial"/>
              <a:cs typeface="Arial"/>
              <a:sym typeface="Arial"/>
            </a:endParaRPr>
          </a:p>
        </p:txBody>
      </p:sp>
      <p:sp>
        <p:nvSpPr>
          <p:cNvPr id="395" name="Google Shape;395;p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4"/>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01" name="Google Shape;401;p34"/>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Appendix </a:t>
            </a:r>
            <a:endParaRPr sz="3000" b="1">
              <a:solidFill>
                <a:srgbClr val="0F346B"/>
              </a:solidFill>
              <a:latin typeface="Arial"/>
              <a:ea typeface="Arial"/>
              <a:cs typeface="Arial"/>
              <a:sym typeface="Arial"/>
            </a:endParaRPr>
          </a:p>
        </p:txBody>
      </p:sp>
      <p:sp>
        <p:nvSpPr>
          <p:cNvPr id="402" name="Google Shape;402;p34"/>
          <p:cNvSpPr txBox="1"/>
          <p:nvPr/>
        </p:nvSpPr>
        <p:spPr>
          <a:xfrm>
            <a:off x="596475" y="873750"/>
            <a:ext cx="10007400" cy="72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Blue Apron faces a lot of direct competition*, which is part of the reason it’s stock price has struggled. Here are four of its main competitors: </a:t>
            </a:r>
            <a:endParaRPr sz="1400" b="0" i="0" u="none" strike="noStrike" cap="none">
              <a:solidFill>
                <a:srgbClr val="000000"/>
              </a:solidFill>
              <a:latin typeface="Arial"/>
              <a:ea typeface="Arial"/>
              <a:cs typeface="Arial"/>
              <a:sym typeface="Arial"/>
            </a:endParaRPr>
          </a:p>
        </p:txBody>
      </p:sp>
      <p:cxnSp>
        <p:nvCxnSpPr>
          <p:cNvPr id="403" name="Google Shape;403;p34"/>
          <p:cNvCxnSpPr/>
          <p:nvPr/>
        </p:nvCxnSpPr>
        <p:spPr>
          <a:xfrm>
            <a:off x="768986" y="2728381"/>
            <a:ext cx="9872700" cy="0"/>
          </a:xfrm>
          <a:prstGeom prst="straightConnector1">
            <a:avLst/>
          </a:prstGeom>
          <a:noFill/>
          <a:ln w="19050" cap="flat" cmpd="sng">
            <a:solidFill>
              <a:srgbClr val="D8D8D8"/>
            </a:solidFill>
            <a:prstDash val="solid"/>
            <a:round/>
            <a:headEnd type="none" w="sm" len="sm"/>
            <a:tailEnd type="none" w="sm" len="sm"/>
          </a:ln>
        </p:spPr>
      </p:cxnSp>
      <p:cxnSp>
        <p:nvCxnSpPr>
          <p:cNvPr id="404" name="Google Shape;404;p34"/>
          <p:cNvCxnSpPr/>
          <p:nvPr/>
        </p:nvCxnSpPr>
        <p:spPr>
          <a:xfrm>
            <a:off x="768986" y="3816001"/>
            <a:ext cx="9871200" cy="0"/>
          </a:xfrm>
          <a:prstGeom prst="straightConnector1">
            <a:avLst/>
          </a:prstGeom>
          <a:noFill/>
          <a:ln w="19050" cap="flat" cmpd="sng">
            <a:solidFill>
              <a:srgbClr val="D8D8D8"/>
            </a:solidFill>
            <a:prstDash val="solid"/>
            <a:round/>
            <a:headEnd type="none" w="sm" len="sm"/>
            <a:tailEnd type="none" w="sm" len="sm"/>
          </a:ln>
        </p:spPr>
      </p:cxnSp>
      <p:cxnSp>
        <p:nvCxnSpPr>
          <p:cNvPr id="405" name="Google Shape;405;p34"/>
          <p:cNvCxnSpPr/>
          <p:nvPr/>
        </p:nvCxnSpPr>
        <p:spPr>
          <a:xfrm>
            <a:off x="732793" y="5040449"/>
            <a:ext cx="9871200" cy="0"/>
          </a:xfrm>
          <a:prstGeom prst="straightConnector1">
            <a:avLst/>
          </a:prstGeom>
          <a:noFill/>
          <a:ln w="19050" cap="flat" cmpd="sng">
            <a:solidFill>
              <a:srgbClr val="D8D8D8"/>
            </a:solidFill>
            <a:prstDash val="solid"/>
            <a:round/>
            <a:headEnd type="none" w="sm" len="sm"/>
            <a:tailEnd type="none" w="sm" len="sm"/>
          </a:ln>
        </p:spPr>
      </p:cxnSp>
      <p:cxnSp>
        <p:nvCxnSpPr>
          <p:cNvPr id="406" name="Google Shape;406;p34"/>
          <p:cNvCxnSpPr/>
          <p:nvPr/>
        </p:nvCxnSpPr>
        <p:spPr>
          <a:xfrm>
            <a:off x="732793" y="6261000"/>
            <a:ext cx="9871200" cy="0"/>
          </a:xfrm>
          <a:prstGeom prst="straightConnector1">
            <a:avLst/>
          </a:prstGeom>
          <a:noFill/>
          <a:ln w="19050" cap="flat" cmpd="sng">
            <a:solidFill>
              <a:srgbClr val="D8D8D8"/>
            </a:solidFill>
            <a:prstDash val="solid"/>
            <a:round/>
            <a:headEnd type="none" w="sm" len="sm"/>
            <a:tailEnd type="none" w="sm" len="sm"/>
          </a:ln>
        </p:spPr>
      </p:cxnSp>
      <p:pic>
        <p:nvPicPr>
          <p:cNvPr id="407" name="Google Shape;407;p34"/>
          <p:cNvPicPr preferRelativeResize="0"/>
          <p:nvPr/>
        </p:nvPicPr>
        <p:blipFill rotWithShape="1">
          <a:blip r:embed="rId4">
            <a:alphaModFix/>
          </a:blip>
          <a:srcRect/>
          <a:stretch/>
        </p:blipFill>
        <p:spPr>
          <a:xfrm>
            <a:off x="1087739" y="1790766"/>
            <a:ext cx="811537" cy="836748"/>
          </a:xfrm>
          <a:prstGeom prst="rect">
            <a:avLst/>
          </a:prstGeom>
          <a:noFill/>
          <a:ln>
            <a:noFill/>
          </a:ln>
        </p:spPr>
      </p:pic>
      <p:pic>
        <p:nvPicPr>
          <p:cNvPr id="408" name="Google Shape;408;p34"/>
          <p:cNvPicPr preferRelativeResize="0"/>
          <p:nvPr/>
        </p:nvPicPr>
        <p:blipFill rotWithShape="1">
          <a:blip r:embed="rId5">
            <a:alphaModFix/>
          </a:blip>
          <a:srcRect/>
          <a:stretch/>
        </p:blipFill>
        <p:spPr>
          <a:xfrm>
            <a:off x="987057" y="2874854"/>
            <a:ext cx="1012900" cy="840282"/>
          </a:xfrm>
          <a:prstGeom prst="rect">
            <a:avLst/>
          </a:prstGeom>
          <a:noFill/>
          <a:ln>
            <a:noFill/>
          </a:ln>
        </p:spPr>
      </p:pic>
      <p:pic>
        <p:nvPicPr>
          <p:cNvPr id="409" name="Google Shape;409;p34"/>
          <p:cNvPicPr preferRelativeResize="0"/>
          <p:nvPr/>
        </p:nvPicPr>
        <p:blipFill rotWithShape="1">
          <a:blip r:embed="rId6">
            <a:alphaModFix/>
          </a:blip>
          <a:srcRect/>
          <a:stretch/>
        </p:blipFill>
        <p:spPr>
          <a:xfrm>
            <a:off x="826022" y="3963539"/>
            <a:ext cx="1384413" cy="877023"/>
          </a:xfrm>
          <a:prstGeom prst="rect">
            <a:avLst/>
          </a:prstGeom>
          <a:noFill/>
          <a:ln>
            <a:noFill/>
          </a:ln>
        </p:spPr>
      </p:pic>
      <p:pic>
        <p:nvPicPr>
          <p:cNvPr id="410" name="Google Shape;410;p34"/>
          <p:cNvPicPr preferRelativeResize="0"/>
          <p:nvPr/>
        </p:nvPicPr>
        <p:blipFill rotWithShape="1">
          <a:blip r:embed="rId7">
            <a:alphaModFix/>
          </a:blip>
          <a:srcRect/>
          <a:stretch/>
        </p:blipFill>
        <p:spPr>
          <a:xfrm>
            <a:off x="908551" y="5526370"/>
            <a:ext cx="1219356" cy="285075"/>
          </a:xfrm>
          <a:prstGeom prst="rect">
            <a:avLst/>
          </a:prstGeom>
          <a:noFill/>
          <a:ln>
            <a:noFill/>
          </a:ln>
        </p:spPr>
      </p:pic>
      <p:sp>
        <p:nvSpPr>
          <p:cNvPr id="411" name="Google Shape;411;p34"/>
          <p:cNvSpPr txBox="1"/>
          <p:nvPr/>
        </p:nvSpPr>
        <p:spPr>
          <a:xfrm>
            <a:off x="2390848" y="1802363"/>
            <a:ext cx="8249400" cy="826500"/>
          </a:xfrm>
          <a:prstGeom prst="rect">
            <a:avLst/>
          </a:prstGeom>
          <a:noFill/>
          <a:ln>
            <a:noFill/>
          </a:ln>
        </p:spPr>
        <p:txBody>
          <a:bodyPr spcFirstLastPara="1" wrap="square" lIns="91425" tIns="45700" rIns="91425" bIns="45700" anchor="t" anchorCtr="0">
            <a:noAutofit/>
          </a:bodyPr>
          <a:lstStyle/>
          <a:p>
            <a:pPr marL="285750" marR="0" lvl="0" indent="-304800" algn="l" rtl="0">
              <a:lnSpc>
                <a:spcPct val="10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HelloFresh far surpasses Blue Apron's variety with 15 recipes each week, plus the customizable Fit, Quick and Variety plans</a:t>
            </a:r>
            <a:endParaRPr/>
          </a:p>
          <a:p>
            <a:pPr marL="285750" marR="0" lvl="0" indent="-304800" algn="l" rtl="0">
              <a:lnSpc>
                <a:spcPct val="10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Features vegetarian, gluten-free, nut-free and vegan options</a:t>
            </a:r>
            <a:endParaRPr/>
          </a:p>
        </p:txBody>
      </p:sp>
      <p:sp>
        <p:nvSpPr>
          <p:cNvPr id="412" name="Google Shape;412;p34"/>
          <p:cNvSpPr txBox="1"/>
          <p:nvPr/>
        </p:nvSpPr>
        <p:spPr>
          <a:xfrm>
            <a:off x="2390846" y="2725938"/>
            <a:ext cx="8249400" cy="1281600"/>
          </a:xfrm>
          <a:prstGeom prst="rect">
            <a:avLst/>
          </a:prstGeom>
          <a:noFill/>
          <a:ln>
            <a:noFill/>
          </a:ln>
        </p:spPr>
        <p:txBody>
          <a:bodyPr spcFirstLastPara="1" wrap="square" lIns="91425" tIns="45700" rIns="91425" bIns="45700" anchor="t" anchorCtr="0">
            <a:noAutofit/>
          </a:bodyPr>
          <a:lstStyle/>
          <a:p>
            <a:pPr marL="285750" marR="0" lvl="0" indent="-304800" algn="l" rtl="0">
              <a:lnSpc>
                <a:spcPct val="10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Offers 18 meal options every week, much more than Blue Apron's 6 weekly options for couples, and 4 for families</a:t>
            </a:r>
            <a:endParaRPr/>
          </a:p>
          <a:p>
            <a:pPr marL="285750" marR="0" lvl="0" indent="-304800" algn="l" rtl="0">
              <a:lnSpc>
                <a:spcPct val="10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Specialty meal plans include gluten-free, vegetarian, dairy-free, low-calorie, low-carb, and more</a:t>
            </a:r>
            <a:endParaRPr/>
          </a:p>
          <a:p>
            <a:pPr marL="285750" marR="0" lvl="0" indent="-304800" algn="l" rtl="0">
              <a:lnSpc>
                <a:spcPct val="10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Premium meals available for special occasions</a:t>
            </a:r>
            <a:endParaRPr/>
          </a:p>
          <a:p>
            <a:pPr marL="285750" marR="0" lvl="0" indent="-219075" algn="l" rtl="0">
              <a:lnSpc>
                <a:spcPct val="100000"/>
              </a:lnSpc>
              <a:spcBef>
                <a:spcPts val="0"/>
              </a:spcBef>
              <a:spcAft>
                <a:spcPts val="0"/>
              </a:spcAft>
              <a:buClr>
                <a:srgbClr val="000000"/>
              </a:buClr>
              <a:buSzPts val="1050"/>
              <a:buFont typeface="Arial"/>
              <a:buNone/>
            </a:pPr>
            <a:endParaRPr b="0" i="0" u="none" strike="noStrike" cap="none">
              <a:solidFill>
                <a:srgbClr val="000000"/>
              </a:solidFill>
              <a:latin typeface="Arial"/>
              <a:ea typeface="Arial"/>
              <a:cs typeface="Arial"/>
              <a:sym typeface="Arial"/>
            </a:endParaRPr>
          </a:p>
        </p:txBody>
      </p:sp>
      <p:sp>
        <p:nvSpPr>
          <p:cNvPr id="413" name="Google Shape;413;p34"/>
          <p:cNvSpPr txBox="1"/>
          <p:nvPr/>
        </p:nvSpPr>
        <p:spPr>
          <a:xfrm>
            <a:off x="2372854" y="3921311"/>
            <a:ext cx="8213100" cy="1440600"/>
          </a:xfrm>
          <a:prstGeom prst="rect">
            <a:avLst/>
          </a:prstGeom>
          <a:noFill/>
          <a:ln>
            <a:noFill/>
          </a:ln>
        </p:spPr>
        <p:txBody>
          <a:bodyPr spcFirstLastPara="1" wrap="square" lIns="91425" tIns="45700" rIns="91425" bIns="45700" anchor="t" anchorCtr="0">
            <a:noAutofit/>
          </a:bodyPr>
          <a:lstStyle/>
          <a:p>
            <a:pPr marL="285750" marR="0" lvl="0" indent="-304800" algn="l" rtl="0">
              <a:lnSpc>
                <a:spcPct val="10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A whopping 20 recipes to choose from each week, which is more than Blue Apron and just about every other meal delivery service out there</a:t>
            </a:r>
            <a:endParaRPr/>
          </a:p>
          <a:p>
            <a:pPr marL="285750" marR="0" lvl="0" indent="-304800" algn="l" rtl="0">
              <a:lnSpc>
                <a:spcPct val="10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All protein is raised hormone-free and antibiotic-free; Flexible plans so you can change your delivery schedule or skip days; All recipes use fresh and seasonal produce</a:t>
            </a:r>
            <a:endParaRPr/>
          </a:p>
          <a:p>
            <a:pPr marL="285750" marR="0" lvl="0" indent="-228600" algn="l" rtl="0">
              <a:lnSpc>
                <a:spcPct val="100000"/>
              </a:lnSpc>
              <a:spcBef>
                <a:spcPts val="0"/>
              </a:spcBef>
              <a:spcAft>
                <a:spcPts val="0"/>
              </a:spcAft>
              <a:buClr>
                <a:srgbClr val="000000"/>
              </a:buClr>
              <a:buSzPts val="900"/>
              <a:buFont typeface="Arial"/>
              <a:buNone/>
            </a:pPr>
            <a:endParaRPr b="0" i="0" u="none" strike="noStrike" cap="none">
              <a:solidFill>
                <a:srgbClr val="000000"/>
              </a:solidFill>
              <a:latin typeface="Arial"/>
              <a:ea typeface="Arial"/>
              <a:cs typeface="Arial"/>
              <a:sym typeface="Arial"/>
            </a:endParaRPr>
          </a:p>
          <a:p>
            <a:pPr marL="285750" marR="0" lvl="0" indent="-228600" algn="l" rtl="0">
              <a:lnSpc>
                <a:spcPct val="100000"/>
              </a:lnSpc>
              <a:spcBef>
                <a:spcPts val="0"/>
              </a:spcBef>
              <a:spcAft>
                <a:spcPts val="0"/>
              </a:spcAft>
              <a:buClr>
                <a:srgbClr val="000000"/>
              </a:buClr>
              <a:buSzPts val="900"/>
              <a:buFont typeface="Arial"/>
              <a:buNone/>
            </a:pPr>
            <a:endParaRPr b="0" i="0" u="none" strike="noStrike" cap="none">
              <a:solidFill>
                <a:srgbClr val="000000"/>
              </a:solidFill>
              <a:latin typeface="Arial"/>
              <a:ea typeface="Arial"/>
              <a:cs typeface="Arial"/>
              <a:sym typeface="Arial"/>
            </a:endParaRPr>
          </a:p>
        </p:txBody>
      </p:sp>
      <p:sp>
        <p:nvSpPr>
          <p:cNvPr id="414" name="Google Shape;414;p34"/>
          <p:cNvSpPr txBox="1"/>
          <p:nvPr/>
        </p:nvSpPr>
        <p:spPr>
          <a:xfrm>
            <a:off x="2390846" y="5219981"/>
            <a:ext cx="8172300" cy="826500"/>
          </a:xfrm>
          <a:prstGeom prst="rect">
            <a:avLst/>
          </a:prstGeom>
          <a:noFill/>
          <a:ln>
            <a:noFill/>
          </a:ln>
        </p:spPr>
        <p:txBody>
          <a:bodyPr spcFirstLastPara="1" wrap="square" lIns="91425" tIns="45700" rIns="91425" bIns="45700" anchor="t" anchorCtr="0">
            <a:noAutofit/>
          </a:bodyPr>
          <a:lstStyle/>
          <a:p>
            <a:pPr marL="285750" marR="0" lvl="0" indent="-304800" algn="l" rtl="0">
              <a:lnSpc>
                <a:spcPct val="10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All of Sun Basket's produce is organic and non-GMO, whereas only some of Blue Apron's ingredients are certified organic</a:t>
            </a:r>
            <a:endParaRPr/>
          </a:p>
          <a:p>
            <a:pPr marL="285750" marR="0" lvl="0" indent="-304800" algn="l" rtl="0">
              <a:lnSpc>
                <a:spcPct val="100000"/>
              </a:lnSpc>
              <a:spcBef>
                <a:spcPts val="0"/>
              </a:spcBef>
              <a:spcAft>
                <a:spcPts val="0"/>
              </a:spcAft>
              <a:buClr>
                <a:srgbClr val="000000"/>
              </a:buClr>
              <a:buSzPts val="1400"/>
              <a:buFont typeface="Arial"/>
              <a:buChar char="•"/>
            </a:pPr>
            <a:r>
              <a:rPr lang="en-US" b="0" i="0" u="none" strike="noStrike" cap="none">
                <a:solidFill>
                  <a:srgbClr val="000000"/>
                </a:solidFill>
                <a:latin typeface="Arial"/>
                <a:ea typeface="Arial"/>
                <a:cs typeface="Arial"/>
                <a:sym typeface="Arial"/>
              </a:rPr>
              <a:t>All recipes are developed by an award-winning chef, Justine Kelly, and are nutritionist-approved</a:t>
            </a:r>
            <a:endParaRPr b="0" i="0" u="none" strike="noStrike" cap="none">
              <a:solidFill>
                <a:srgbClr val="000000"/>
              </a:solidFill>
              <a:latin typeface="Arial"/>
              <a:ea typeface="Arial"/>
              <a:cs typeface="Arial"/>
              <a:sym typeface="Arial"/>
            </a:endParaRPr>
          </a:p>
        </p:txBody>
      </p:sp>
      <p:sp>
        <p:nvSpPr>
          <p:cNvPr id="415" name="Google Shape;415;p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35"/>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21" name="Google Shape;421;p35"/>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Appendix </a:t>
            </a:r>
            <a:endParaRPr sz="3000" b="1">
              <a:solidFill>
                <a:srgbClr val="0F346B"/>
              </a:solidFill>
              <a:latin typeface="Arial"/>
              <a:ea typeface="Arial"/>
              <a:cs typeface="Arial"/>
              <a:sym typeface="Arial"/>
            </a:endParaRPr>
          </a:p>
        </p:txBody>
      </p:sp>
      <p:sp>
        <p:nvSpPr>
          <p:cNvPr id="422" name="Google Shape;422;p35"/>
          <p:cNvSpPr txBox="1">
            <a:spLocks noGrp="1"/>
          </p:cNvSpPr>
          <p:nvPr>
            <p:ph type="body" idx="1"/>
          </p:nvPr>
        </p:nvSpPr>
        <p:spPr>
          <a:xfrm>
            <a:off x="709225" y="965225"/>
            <a:ext cx="10515600" cy="5211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u="sng"/>
              <a:t>Direct Supplier Relationships </a:t>
            </a:r>
            <a:r>
              <a:rPr lang="en-US" sz="1800"/>
              <a:t>- Eliminating middlemen and collaborating directly with farmers on crop planning and production to provide fresh ingredients</a:t>
            </a:r>
            <a:endParaRPr sz="1800"/>
          </a:p>
          <a:p>
            <a:pPr marL="0" lvl="0" indent="0" algn="l" rtl="0">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u="sng"/>
              <a:t>Farm Partnerships Program </a:t>
            </a:r>
            <a:r>
              <a:rPr lang="en-US" sz="1800"/>
              <a:t>- Sharing tools and insights to enable suppliers to improve their efficiency, promote agricultural practices that prioritize long-term health of the farmland, and produce high-quality ingredients</a:t>
            </a:r>
            <a:endParaRPr sz="1800"/>
          </a:p>
          <a:p>
            <a:pPr marL="0" lvl="0" indent="0" algn="l" rtl="0">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u="sng"/>
              <a:t>Whole Animal Utilization </a:t>
            </a:r>
            <a:r>
              <a:rPr lang="en-US" sz="1800"/>
              <a:t>- Collaborating with farmers and ranchers to utilize whole animals instead of individual cuts, giving them the ability to provide premium products to the customers, reduce volatility for suppliers, and help insulate them from market fluctuations in prices.</a:t>
            </a:r>
            <a:endParaRPr sz="1800"/>
          </a:p>
          <a:p>
            <a:pPr marL="0" lvl="0" indent="0" algn="l" rtl="0">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u="sng"/>
              <a:t>Informed Purchasing </a:t>
            </a:r>
            <a:r>
              <a:rPr lang="en-US" sz="1800"/>
              <a:t>- Place purchase orders closer to the delivery date, after coordinating supply and demand through processes such as recipe merchandising and analyzing the outputs of  demand planning tools.</a:t>
            </a:r>
            <a:endParaRPr sz="1800"/>
          </a:p>
          <a:p>
            <a:pPr marL="0" lvl="0" indent="0" algn="l" rtl="0">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u="sng"/>
              <a:t>Production and Fulfillment </a:t>
            </a:r>
            <a:r>
              <a:rPr lang="en-US" sz="1800"/>
              <a:t>- Fulfillment centers are engineered to manage variable, high-throughput, perishable inventory as well as flexible production and labor needs</a:t>
            </a:r>
            <a:endParaRPr sz="1800"/>
          </a:p>
          <a:p>
            <a:pPr marL="0" lvl="0" indent="0" algn="l" rtl="0">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u="sng"/>
              <a:t>Logistics</a:t>
            </a:r>
            <a:r>
              <a:rPr lang="en-US" sz="1800"/>
              <a:t> - Analyze outbound logistics on a zip code by zip code basis to enable cost-effective and timely delivery of orders, also adjusting the packaging of ingredients and other components of the fulfillment operations based on the expected delivery route, weather, or ultimate destination.</a:t>
            </a:r>
            <a:endParaRPr sz="1800"/>
          </a:p>
          <a:p>
            <a:pPr marL="228600" lvl="0" indent="-50800" algn="l" rtl="0">
              <a:lnSpc>
                <a:spcPct val="90000"/>
              </a:lnSpc>
              <a:spcBef>
                <a:spcPts val="0"/>
              </a:spcBef>
              <a:spcAft>
                <a:spcPts val="0"/>
              </a:spcAft>
              <a:buClr>
                <a:schemeClr val="dk1"/>
              </a:buClr>
              <a:buSzPts val="2800"/>
              <a:buNone/>
            </a:pPr>
            <a:endParaRPr>
              <a:solidFill>
                <a:srgbClr val="7F7F7F"/>
              </a:solidFill>
            </a:endParaRPr>
          </a:p>
        </p:txBody>
      </p:sp>
      <p:sp>
        <p:nvSpPr>
          <p:cNvPr id="423" name="Google Shape;423;p3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36"/>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29" name="Google Shape;429;p36"/>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Appendix </a:t>
            </a:r>
            <a:endParaRPr sz="3000" b="1">
              <a:solidFill>
                <a:srgbClr val="0F346B"/>
              </a:solidFill>
              <a:latin typeface="Arial"/>
              <a:ea typeface="Arial"/>
              <a:cs typeface="Arial"/>
              <a:sym typeface="Arial"/>
            </a:endParaRPr>
          </a:p>
        </p:txBody>
      </p:sp>
      <p:sp>
        <p:nvSpPr>
          <p:cNvPr id="430" name="Google Shape;430;p36"/>
          <p:cNvSpPr txBox="1">
            <a:spLocks noGrp="1"/>
          </p:cNvSpPr>
          <p:nvPr>
            <p:ph type="body" idx="1"/>
          </p:nvPr>
        </p:nvSpPr>
        <p:spPr>
          <a:xfrm>
            <a:off x="709225" y="965225"/>
            <a:ext cx="10515600" cy="5211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u="sng"/>
              <a:t>Risks and Issues</a:t>
            </a:r>
            <a:endParaRPr sz="1800" u="sng"/>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Effective customer acquirement and retaining existing customer</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Manage future growth effectively</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Food safety and foodborne illness incidents through lawsuits or enforcement actions exposures, increasing operating costs, and reducing demand for product offerings</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Brand image maintenance</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Change in consumer taste and preference</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Changes in food and supply costs and availability</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Season fluctuations in operating results</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Increased competition presents an ongoing threat to success</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Successfully build out and operate fulfillment centers and logistics channels by expanding use of automation</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Source quality ingredients and other products is critical to the business, any disruption to supply or supply chain could materially adversely affect business</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Reliable and cost-effective storage, transport and delivery of perishable ingredients and other products</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Higher labor costs due to statutory and regulatory changes</a:t>
            </a:r>
            <a:endParaRPr sz="1800"/>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t>Natural disasters, public health crises, political crises or other catastrophic events.</a:t>
            </a:r>
            <a:endParaRPr sz="1800"/>
          </a:p>
          <a:p>
            <a:pPr marL="228600" lvl="0" indent="-50800" algn="l" rtl="0">
              <a:lnSpc>
                <a:spcPct val="90000"/>
              </a:lnSpc>
              <a:spcBef>
                <a:spcPts val="0"/>
              </a:spcBef>
              <a:spcAft>
                <a:spcPts val="0"/>
              </a:spcAft>
              <a:buClr>
                <a:schemeClr val="dk1"/>
              </a:buClr>
              <a:buSzPts val="2800"/>
              <a:buNone/>
            </a:pPr>
            <a:endParaRPr>
              <a:solidFill>
                <a:srgbClr val="7F7F7F"/>
              </a:solidFill>
            </a:endParaRPr>
          </a:p>
        </p:txBody>
      </p:sp>
      <p:sp>
        <p:nvSpPr>
          <p:cNvPr id="431" name="Google Shape;431;p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37"/>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37" name="Google Shape;437;p37"/>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Appendix </a:t>
            </a:r>
            <a:endParaRPr sz="3000" b="1">
              <a:solidFill>
                <a:srgbClr val="0F346B"/>
              </a:solidFill>
              <a:latin typeface="Arial"/>
              <a:ea typeface="Arial"/>
              <a:cs typeface="Arial"/>
              <a:sym typeface="Arial"/>
            </a:endParaRPr>
          </a:p>
        </p:txBody>
      </p:sp>
      <p:sp>
        <p:nvSpPr>
          <p:cNvPr id="438" name="Google Shape;438;p37"/>
          <p:cNvSpPr txBox="1">
            <a:spLocks noGrp="1"/>
          </p:cNvSpPr>
          <p:nvPr>
            <p:ph type="body" idx="1"/>
          </p:nvPr>
        </p:nvSpPr>
        <p:spPr>
          <a:xfrm>
            <a:off x="709225" y="965225"/>
            <a:ext cx="10515600" cy="5211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600" b="1" i="1">
                <a:solidFill>
                  <a:srgbClr val="737373"/>
                </a:solidFill>
                <a:latin typeface="Arial"/>
                <a:ea typeface="Arial"/>
                <a:cs typeface="Arial"/>
                <a:sym typeface="Arial"/>
              </a:rPr>
              <a:t>KPI Definitions:</a:t>
            </a:r>
            <a:endParaRPr sz="1600" b="1" i="1">
              <a:solidFill>
                <a:srgbClr val="737373"/>
              </a:solidFill>
              <a:latin typeface="Arial"/>
              <a:ea typeface="Arial"/>
              <a:cs typeface="Arial"/>
              <a:sym typeface="Arial"/>
            </a:endParaRPr>
          </a:p>
          <a:p>
            <a:pPr marL="558800" lvl="1" indent="-228600" algn="l" rtl="0">
              <a:lnSpc>
                <a:spcPct val="115000"/>
              </a:lnSpc>
              <a:spcBef>
                <a:spcPts val="0"/>
              </a:spcBef>
              <a:spcAft>
                <a:spcPts val="0"/>
              </a:spcAft>
              <a:buSzPts val="1600"/>
              <a:buChar char="–"/>
            </a:pPr>
            <a:r>
              <a:rPr lang="en-US" sz="1600" i="1">
                <a:solidFill>
                  <a:srgbClr val="737373"/>
                </a:solidFill>
                <a:latin typeface="Arial"/>
                <a:ea typeface="Arial"/>
                <a:cs typeface="Arial"/>
                <a:sym typeface="Arial"/>
              </a:rPr>
              <a:t>Orders</a:t>
            </a:r>
            <a:endParaRPr sz="1600" i="1">
              <a:solidFill>
                <a:srgbClr val="737373"/>
              </a:solidFill>
              <a:latin typeface="Arial"/>
              <a:ea typeface="Arial"/>
              <a:cs typeface="Arial"/>
              <a:sym typeface="Arial"/>
            </a:endParaRPr>
          </a:p>
          <a:p>
            <a:pPr marL="863600" lvl="2" indent="-190500" algn="l" rtl="0">
              <a:lnSpc>
                <a:spcPct val="115000"/>
              </a:lnSpc>
              <a:spcBef>
                <a:spcPts val="0"/>
              </a:spcBef>
              <a:spcAft>
                <a:spcPts val="0"/>
              </a:spcAft>
              <a:buSzPts val="1600"/>
              <a:buChar char="•"/>
            </a:pPr>
            <a:r>
              <a:rPr lang="en-US" sz="1600">
                <a:solidFill>
                  <a:srgbClr val="737373"/>
                </a:solidFill>
                <a:latin typeface="Arial"/>
                <a:ea typeface="Arial"/>
                <a:cs typeface="Arial"/>
                <a:sym typeface="Arial"/>
              </a:rPr>
              <a:t>The number of paid orders by our Customers across our meal, wine and market products sold on our e-commerce platforms in any reporting period, inclusive of orders that may have eventually been refunded or credited to customers.</a:t>
            </a:r>
            <a:endParaRPr sz="1600">
              <a:solidFill>
                <a:srgbClr val="737373"/>
              </a:solidFill>
              <a:latin typeface="Arial"/>
              <a:ea typeface="Arial"/>
              <a:cs typeface="Arial"/>
              <a:sym typeface="Arial"/>
            </a:endParaRPr>
          </a:p>
          <a:p>
            <a:pPr marL="558800" lvl="1" indent="-228600" algn="l" rtl="0">
              <a:lnSpc>
                <a:spcPct val="115000"/>
              </a:lnSpc>
              <a:spcBef>
                <a:spcPts val="0"/>
              </a:spcBef>
              <a:spcAft>
                <a:spcPts val="0"/>
              </a:spcAft>
              <a:buSzPts val="1600"/>
              <a:buChar char="–"/>
            </a:pPr>
            <a:r>
              <a:rPr lang="en-US" sz="1600" i="1">
                <a:solidFill>
                  <a:srgbClr val="737373"/>
                </a:solidFill>
                <a:latin typeface="Arial"/>
                <a:ea typeface="Arial"/>
                <a:cs typeface="Arial"/>
                <a:sym typeface="Arial"/>
              </a:rPr>
              <a:t>Customers	</a:t>
            </a:r>
            <a:endParaRPr sz="1600" i="1">
              <a:solidFill>
                <a:srgbClr val="737373"/>
              </a:solidFill>
              <a:latin typeface="Arial"/>
              <a:ea typeface="Arial"/>
              <a:cs typeface="Arial"/>
              <a:sym typeface="Arial"/>
            </a:endParaRPr>
          </a:p>
          <a:p>
            <a:pPr marL="863600" lvl="2" indent="-190500" algn="l" rtl="0">
              <a:lnSpc>
                <a:spcPct val="115000"/>
              </a:lnSpc>
              <a:spcBef>
                <a:spcPts val="0"/>
              </a:spcBef>
              <a:spcAft>
                <a:spcPts val="0"/>
              </a:spcAft>
              <a:buSzPts val="1600"/>
              <a:buChar char="•"/>
            </a:pPr>
            <a:r>
              <a:rPr lang="en-US" sz="1600">
                <a:solidFill>
                  <a:srgbClr val="737373"/>
                </a:solidFill>
                <a:latin typeface="Arial"/>
                <a:ea typeface="Arial"/>
                <a:cs typeface="Arial"/>
                <a:sym typeface="Arial"/>
              </a:rPr>
              <a:t>Counting the total number of individual customers who have paid for at least one Order from Blue Apron across our meal, wine or market products sold on our e-commerce platforms in a given reporting period.</a:t>
            </a:r>
            <a:endParaRPr sz="1600">
              <a:solidFill>
                <a:srgbClr val="737373"/>
              </a:solidFill>
              <a:latin typeface="Arial"/>
              <a:ea typeface="Arial"/>
              <a:cs typeface="Arial"/>
              <a:sym typeface="Arial"/>
            </a:endParaRPr>
          </a:p>
          <a:p>
            <a:pPr marL="558800" lvl="1" indent="-228600" algn="l" rtl="0">
              <a:lnSpc>
                <a:spcPct val="115000"/>
              </a:lnSpc>
              <a:spcBef>
                <a:spcPts val="0"/>
              </a:spcBef>
              <a:spcAft>
                <a:spcPts val="0"/>
              </a:spcAft>
              <a:buSzPts val="1600"/>
              <a:buChar char="–"/>
            </a:pPr>
            <a:r>
              <a:rPr lang="en-US" sz="1600" i="1">
                <a:solidFill>
                  <a:srgbClr val="737373"/>
                </a:solidFill>
                <a:latin typeface="Arial"/>
                <a:ea typeface="Arial"/>
                <a:cs typeface="Arial"/>
                <a:sym typeface="Arial"/>
              </a:rPr>
              <a:t>Average Order Value</a:t>
            </a:r>
            <a:endParaRPr sz="1600" i="1">
              <a:solidFill>
                <a:srgbClr val="737373"/>
              </a:solidFill>
              <a:latin typeface="Arial"/>
              <a:ea typeface="Arial"/>
              <a:cs typeface="Arial"/>
              <a:sym typeface="Arial"/>
            </a:endParaRPr>
          </a:p>
          <a:p>
            <a:pPr marL="863600" lvl="2" indent="-190500" algn="l" rtl="0">
              <a:lnSpc>
                <a:spcPct val="115000"/>
              </a:lnSpc>
              <a:spcBef>
                <a:spcPts val="0"/>
              </a:spcBef>
              <a:spcAft>
                <a:spcPts val="0"/>
              </a:spcAft>
              <a:buSzPts val="1600"/>
              <a:buChar char="•"/>
            </a:pPr>
            <a:r>
              <a:rPr lang="en-US" sz="1600">
                <a:solidFill>
                  <a:srgbClr val="737373"/>
                </a:solidFill>
                <a:latin typeface="Arial"/>
                <a:ea typeface="Arial"/>
                <a:cs typeface="Arial"/>
                <a:sym typeface="Arial"/>
              </a:rPr>
              <a:t>Average Order Value as our net revenue from our meal, wine and market products sold on our e-commerce platforms in a given reporting period divided by the number of Orders in that period.</a:t>
            </a:r>
            <a:endParaRPr sz="1600">
              <a:solidFill>
                <a:srgbClr val="737373"/>
              </a:solidFill>
              <a:latin typeface="Arial"/>
              <a:ea typeface="Arial"/>
              <a:cs typeface="Arial"/>
              <a:sym typeface="Arial"/>
            </a:endParaRPr>
          </a:p>
          <a:p>
            <a:pPr marL="558800" lvl="1" indent="-228600" algn="l" rtl="0">
              <a:lnSpc>
                <a:spcPct val="115000"/>
              </a:lnSpc>
              <a:spcBef>
                <a:spcPts val="0"/>
              </a:spcBef>
              <a:spcAft>
                <a:spcPts val="0"/>
              </a:spcAft>
              <a:buSzPts val="1600"/>
              <a:buChar char="–"/>
            </a:pPr>
            <a:r>
              <a:rPr lang="en-US" sz="1600" i="1">
                <a:solidFill>
                  <a:srgbClr val="737373"/>
                </a:solidFill>
                <a:latin typeface="Arial"/>
                <a:ea typeface="Arial"/>
                <a:cs typeface="Arial"/>
                <a:sym typeface="Arial"/>
              </a:rPr>
              <a:t>Orders per Customer</a:t>
            </a:r>
            <a:endParaRPr sz="1600" i="1">
              <a:solidFill>
                <a:srgbClr val="737373"/>
              </a:solidFill>
              <a:latin typeface="Arial"/>
              <a:ea typeface="Arial"/>
              <a:cs typeface="Arial"/>
              <a:sym typeface="Arial"/>
            </a:endParaRPr>
          </a:p>
          <a:p>
            <a:pPr marL="863600" lvl="2" indent="-190500" algn="l" rtl="0">
              <a:lnSpc>
                <a:spcPct val="115000"/>
              </a:lnSpc>
              <a:spcBef>
                <a:spcPts val="0"/>
              </a:spcBef>
              <a:spcAft>
                <a:spcPts val="0"/>
              </a:spcAft>
              <a:buSzPts val="1600"/>
              <a:buChar char="•"/>
            </a:pPr>
            <a:r>
              <a:rPr lang="en-US" sz="1600">
                <a:solidFill>
                  <a:srgbClr val="737373"/>
                </a:solidFill>
                <a:latin typeface="Arial"/>
                <a:ea typeface="Arial"/>
                <a:cs typeface="Arial"/>
                <a:sym typeface="Arial"/>
              </a:rPr>
              <a:t>Orders per Customer is the number of Orders in a given reporting period divided by the number of Customers in that period.</a:t>
            </a:r>
            <a:endParaRPr sz="1600">
              <a:solidFill>
                <a:srgbClr val="737373"/>
              </a:solidFill>
              <a:latin typeface="Arial"/>
              <a:ea typeface="Arial"/>
              <a:cs typeface="Arial"/>
              <a:sym typeface="Arial"/>
            </a:endParaRPr>
          </a:p>
          <a:p>
            <a:pPr marL="558800" lvl="1" indent="-228600" algn="l" rtl="0">
              <a:lnSpc>
                <a:spcPct val="115000"/>
              </a:lnSpc>
              <a:spcBef>
                <a:spcPts val="0"/>
              </a:spcBef>
              <a:spcAft>
                <a:spcPts val="0"/>
              </a:spcAft>
              <a:buSzPts val="1600"/>
              <a:buChar char="–"/>
            </a:pPr>
            <a:r>
              <a:rPr lang="en-US" sz="1600" i="1">
                <a:solidFill>
                  <a:srgbClr val="737373"/>
                </a:solidFill>
                <a:latin typeface="Arial"/>
                <a:ea typeface="Arial"/>
                <a:cs typeface="Arial"/>
                <a:sym typeface="Arial"/>
              </a:rPr>
              <a:t>Average Revenue per Customer</a:t>
            </a:r>
            <a:endParaRPr sz="1600" i="1">
              <a:solidFill>
                <a:srgbClr val="737373"/>
              </a:solidFill>
              <a:latin typeface="Arial"/>
              <a:ea typeface="Arial"/>
              <a:cs typeface="Arial"/>
              <a:sym typeface="Arial"/>
            </a:endParaRPr>
          </a:p>
          <a:p>
            <a:pPr marL="863600" lvl="2" indent="-190500" algn="l" rtl="0">
              <a:lnSpc>
                <a:spcPct val="115000"/>
              </a:lnSpc>
              <a:spcBef>
                <a:spcPts val="0"/>
              </a:spcBef>
              <a:spcAft>
                <a:spcPts val="0"/>
              </a:spcAft>
              <a:buSzPts val="1600"/>
              <a:buChar char="•"/>
            </a:pPr>
            <a:r>
              <a:rPr lang="en-US" sz="1600">
                <a:solidFill>
                  <a:srgbClr val="737373"/>
                </a:solidFill>
                <a:latin typeface="Arial"/>
                <a:ea typeface="Arial"/>
                <a:cs typeface="Arial"/>
                <a:sym typeface="Arial"/>
              </a:rPr>
              <a:t>Average Revenue per Customer is ther net revenue from our meal, wine and market products sold on our e-commerce platforms in a given reporting period divided by the number of Customers in that period.</a:t>
            </a:r>
            <a:endParaRPr sz="1600">
              <a:solidFill>
                <a:srgbClr val="737373"/>
              </a:solidFill>
              <a:latin typeface="Arial"/>
              <a:ea typeface="Arial"/>
              <a:cs typeface="Arial"/>
              <a:sym typeface="Arial"/>
            </a:endParaRPr>
          </a:p>
          <a:p>
            <a:pPr marL="0" lvl="0" indent="0" algn="l" rtl="0">
              <a:lnSpc>
                <a:spcPct val="115000"/>
              </a:lnSpc>
              <a:spcBef>
                <a:spcPts val="0"/>
              </a:spcBef>
              <a:spcAft>
                <a:spcPts val="0"/>
              </a:spcAft>
              <a:buNone/>
            </a:pPr>
            <a:r>
              <a:rPr lang="en-US" sz="1200" i="1">
                <a:solidFill>
                  <a:srgbClr val="737373"/>
                </a:solidFill>
                <a:latin typeface="Arial"/>
                <a:ea typeface="Arial"/>
                <a:cs typeface="Arial"/>
                <a:sym typeface="Arial"/>
              </a:rPr>
              <a:t>Source: Blue Apron, Investor Presentation, 2018</a:t>
            </a:r>
            <a:endParaRPr sz="1200" i="1">
              <a:solidFill>
                <a:srgbClr val="737373"/>
              </a:solidFill>
              <a:latin typeface="Arial"/>
              <a:ea typeface="Arial"/>
              <a:cs typeface="Arial"/>
              <a:sym typeface="Arial"/>
            </a:endParaRPr>
          </a:p>
        </p:txBody>
      </p:sp>
      <p:sp>
        <p:nvSpPr>
          <p:cNvPr id="439" name="Google Shape;439;p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grpSp>
        <p:nvGrpSpPr>
          <p:cNvPr id="99" name="Google Shape;99;p15"/>
          <p:cNvGrpSpPr/>
          <p:nvPr/>
        </p:nvGrpSpPr>
        <p:grpSpPr>
          <a:xfrm>
            <a:off x="802640" y="0"/>
            <a:ext cx="10474960" cy="6858000"/>
            <a:chOff x="802640" y="0"/>
            <a:chExt cx="10474960" cy="6858000"/>
          </a:xfrm>
        </p:grpSpPr>
        <p:sp>
          <p:nvSpPr>
            <p:cNvPr id="100" name="Google Shape;100;p15"/>
            <p:cNvSpPr/>
            <p:nvPr/>
          </p:nvSpPr>
          <p:spPr>
            <a:xfrm>
              <a:off x="873760" y="0"/>
              <a:ext cx="10403840" cy="18288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5"/>
            <p:cNvSpPr/>
            <p:nvPr/>
          </p:nvSpPr>
          <p:spPr>
            <a:xfrm>
              <a:off x="802640" y="6675120"/>
              <a:ext cx="10403840" cy="18288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2" name="Google Shape;102;p15"/>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103" name="Google Shape;103;p15"/>
            <p:cNvCxnSpPr/>
            <p:nvPr/>
          </p:nvCxnSpPr>
          <p:spPr>
            <a:xfrm>
              <a:off x="5186680" y="3068320"/>
              <a:ext cx="1605280" cy="0"/>
            </a:xfrm>
            <a:prstGeom prst="straightConnector1">
              <a:avLst/>
            </a:prstGeom>
            <a:noFill/>
            <a:ln w="19050" cap="flat" cmpd="sng">
              <a:solidFill>
                <a:srgbClr val="FFC000"/>
              </a:solidFill>
              <a:prstDash val="solid"/>
              <a:miter lim="800000"/>
              <a:headEnd type="none" w="sm" len="sm"/>
              <a:tailEnd type="none" w="sm" len="sm"/>
            </a:ln>
          </p:spPr>
        </p:cxnSp>
      </p:grpSp>
      <p:sp>
        <p:nvSpPr>
          <p:cNvPr id="104" name="Google Shape;104;p15"/>
          <p:cNvSpPr txBox="1"/>
          <p:nvPr/>
        </p:nvSpPr>
        <p:spPr>
          <a:xfrm>
            <a:off x="3860800" y="3190241"/>
            <a:ext cx="428752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Industry</a:t>
            </a:r>
            <a:endParaRPr sz="2800" b="1" i="0" u="none" strike="noStrike" cap="none">
              <a:solidFill>
                <a:srgbClr val="0F346B"/>
              </a:solidFill>
              <a:latin typeface="Arial"/>
              <a:ea typeface="Arial"/>
              <a:cs typeface="Arial"/>
              <a:sym typeface="Arial"/>
            </a:endParaRPr>
          </a:p>
        </p:txBody>
      </p:sp>
      <p:sp>
        <p:nvSpPr>
          <p:cNvPr id="105" name="Google Shape;105;p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6"/>
          <p:cNvPicPr preferRelativeResize="0"/>
          <p:nvPr/>
        </p:nvPicPr>
        <p:blipFill>
          <a:blip r:embed="rId3">
            <a:alphaModFix/>
          </a:blip>
          <a:stretch>
            <a:fillRect/>
          </a:stretch>
        </p:blipFill>
        <p:spPr>
          <a:xfrm>
            <a:off x="6578097" y="1109690"/>
            <a:ext cx="1586563" cy="1565375"/>
          </a:xfrm>
          <a:prstGeom prst="rect">
            <a:avLst/>
          </a:prstGeom>
          <a:noFill/>
          <a:ln>
            <a:noFill/>
          </a:ln>
        </p:spPr>
      </p:pic>
      <p:pic>
        <p:nvPicPr>
          <p:cNvPr id="111" name="Google Shape;111;p16"/>
          <p:cNvPicPr preferRelativeResize="0"/>
          <p:nvPr/>
        </p:nvPicPr>
        <p:blipFill>
          <a:blip r:embed="rId4">
            <a:alphaModFix/>
          </a:blip>
          <a:stretch>
            <a:fillRect/>
          </a:stretch>
        </p:blipFill>
        <p:spPr>
          <a:xfrm>
            <a:off x="10324347" y="1109702"/>
            <a:ext cx="1445850" cy="1411708"/>
          </a:xfrm>
          <a:prstGeom prst="rect">
            <a:avLst/>
          </a:prstGeom>
          <a:noFill/>
          <a:ln>
            <a:noFill/>
          </a:ln>
        </p:spPr>
      </p:pic>
      <p:pic>
        <p:nvPicPr>
          <p:cNvPr id="112" name="Google Shape;112;p16"/>
          <p:cNvPicPr preferRelativeResize="0"/>
          <p:nvPr/>
        </p:nvPicPr>
        <p:blipFill>
          <a:blip r:embed="rId5">
            <a:alphaModFix/>
          </a:blip>
          <a:stretch>
            <a:fillRect/>
          </a:stretch>
        </p:blipFill>
        <p:spPr>
          <a:xfrm>
            <a:off x="8400373" y="1185263"/>
            <a:ext cx="1445840" cy="1414262"/>
          </a:xfrm>
          <a:prstGeom prst="rect">
            <a:avLst/>
          </a:prstGeom>
          <a:noFill/>
          <a:ln>
            <a:noFill/>
          </a:ln>
        </p:spPr>
      </p:pic>
      <p:pic>
        <p:nvPicPr>
          <p:cNvPr id="113" name="Google Shape;113;p16"/>
          <p:cNvPicPr preferRelativeResize="0"/>
          <p:nvPr/>
        </p:nvPicPr>
        <p:blipFill rotWithShape="1">
          <a:blip r:embed="rId6">
            <a:alphaModFix/>
          </a:blip>
          <a:srcRect/>
          <a:stretch/>
        </p:blipFill>
        <p:spPr>
          <a:xfrm>
            <a:off x="11318240" y="0"/>
            <a:ext cx="873760" cy="873760"/>
          </a:xfrm>
          <a:prstGeom prst="rect">
            <a:avLst/>
          </a:prstGeom>
          <a:noFill/>
          <a:ln>
            <a:noFill/>
          </a:ln>
        </p:spPr>
      </p:pic>
      <p:sp>
        <p:nvSpPr>
          <p:cNvPr id="114" name="Google Shape;114;p16"/>
          <p:cNvSpPr txBox="1">
            <a:spLocks noGrp="1"/>
          </p:cNvSpPr>
          <p:nvPr>
            <p:ph type="title"/>
          </p:nvPr>
        </p:nvSpPr>
        <p:spPr>
          <a:xfrm>
            <a:off x="3048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Meal Kits</a:t>
            </a:r>
            <a:endParaRPr sz="3000" b="1">
              <a:solidFill>
                <a:srgbClr val="0F346B"/>
              </a:solidFill>
              <a:latin typeface="Arial"/>
              <a:ea typeface="Arial"/>
              <a:cs typeface="Arial"/>
              <a:sym typeface="Arial"/>
            </a:endParaRPr>
          </a:p>
        </p:txBody>
      </p:sp>
      <p:grpSp>
        <p:nvGrpSpPr>
          <p:cNvPr id="115" name="Google Shape;115;p16"/>
          <p:cNvGrpSpPr/>
          <p:nvPr/>
        </p:nvGrpSpPr>
        <p:grpSpPr>
          <a:xfrm>
            <a:off x="7509609" y="3063542"/>
            <a:ext cx="3469769" cy="3375406"/>
            <a:chOff x="2961500" y="961400"/>
            <a:chExt cx="3221100" cy="3220500"/>
          </a:xfrm>
        </p:grpSpPr>
        <p:sp>
          <p:nvSpPr>
            <p:cNvPr id="116" name="Google Shape;116;p16"/>
            <p:cNvSpPr/>
            <p:nvPr/>
          </p:nvSpPr>
          <p:spPr>
            <a:xfrm>
              <a:off x="2961500" y="961400"/>
              <a:ext cx="3221100" cy="3220500"/>
            </a:xfrm>
            <a:prstGeom prst="ellipse">
              <a:avLst/>
            </a:prstGeom>
            <a:solidFill>
              <a:srgbClr val="1155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txBox="1"/>
            <p:nvPr/>
          </p:nvSpPr>
          <p:spPr>
            <a:xfrm>
              <a:off x="3722701" y="3709118"/>
              <a:ext cx="1753200" cy="31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Total Food &amp; Beverage</a:t>
              </a:r>
              <a:endParaRPr sz="1800" b="1">
                <a:solidFill>
                  <a:srgbClr val="FFFFFF"/>
                </a:solidFill>
              </a:endParaRPr>
            </a:p>
          </p:txBody>
        </p:sp>
      </p:grpSp>
      <p:sp>
        <p:nvSpPr>
          <p:cNvPr id="118" name="Google Shape;118;p16"/>
          <p:cNvSpPr/>
          <p:nvPr/>
        </p:nvSpPr>
        <p:spPr>
          <a:xfrm>
            <a:off x="8997438" y="3139775"/>
            <a:ext cx="494100" cy="508500"/>
          </a:xfrm>
          <a:prstGeom prst="ellipse">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6"/>
          <p:cNvGrpSpPr/>
          <p:nvPr/>
        </p:nvGrpSpPr>
        <p:grpSpPr>
          <a:xfrm>
            <a:off x="8774696" y="4614922"/>
            <a:ext cx="1141764" cy="1162623"/>
            <a:chOff x="3474050" y="1986200"/>
            <a:chExt cx="2195700" cy="2195700"/>
          </a:xfrm>
        </p:grpSpPr>
        <p:sp>
          <p:nvSpPr>
            <p:cNvPr id="120" name="Google Shape;120;p16"/>
            <p:cNvSpPr/>
            <p:nvPr/>
          </p:nvSpPr>
          <p:spPr>
            <a:xfrm>
              <a:off x="3474050" y="1986200"/>
              <a:ext cx="2195700" cy="21957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21" name="Google Shape;121;p16"/>
            <p:cNvSpPr txBox="1"/>
            <p:nvPr/>
          </p:nvSpPr>
          <p:spPr>
            <a:xfrm>
              <a:off x="3550691" y="2817034"/>
              <a:ext cx="2042400" cy="534000"/>
            </a:xfrm>
            <a:prstGeom prst="rect">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rPr>
                <a:t>Supermarket</a:t>
              </a:r>
              <a:endParaRPr sz="1000">
                <a:solidFill>
                  <a:srgbClr val="FFFFFF"/>
                </a:solidFill>
              </a:endParaRPr>
            </a:p>
          </p:txBody>
        </p:sp>
      </p:grpSp>
      <p:grpSp>
        <p:nvGrpSpPr>
          <p:cNvPr id="122" name="Google Shape;122;p16"/>
          <p:cNvGrpSpPr/>
          <p:nvPr/>
        </p:nvGrpSpPr>
        <p:grpSpPr>
          <a:xfrm>
            <a:off x="7727355" y="4765379"/>
            <a:ext cx="1047349" cy="1063597"/>
            <a:chOff x="3474050" y="1986200"/>
            <a:chExt cx="2195700" cy="2195700"/>
          </a:xfrm>
        </p:grpSpPr>
        <p:sp>
          <p:nvSpPr>
            <p:cNvPr id="123" name="Google Shape;123;p16"/>
            <p:cNvSpPr/>
            <p:nvPr/>
          </p:nvSpPr>
          <p:spPr>
            <a:xfrm>
              <a:off x="3474050" y="1986200"/>
              <a:ext cx="2195700" cy="2195700"/>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24" name="Google Shape;124;p16"/>
            <p:cNvSpPr txBox="1"/>
            <p:nvPr/>
          </p:nvSpPr>
          <p:spPr>
            <a:xfrm>
              <a:off x="3679635" y="2817055"/>
              <a:ext cx="1710000" cy="53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rPr>
                <a:t>Grocery Delivery</a:t>
              </a:r>
              <a:endParaRPr sz="1000">
                <a:solidFill>
                  <a:srgbClr val="FFFFFF"/>
                </a:solidFill>
              </a:endParaRPr>
            </a:p>
          </p:txBody>
        </p:sp>
      </p:grpSp>
      <p:grpSp>
        <p:nvGrpSpPr>
          <p:cNvPr id="125" name="Google Shape;125;p16"/>
          <p:cNvGrpSpPr/>
          <p:nvPr/>
        </p:nvGrpSpPr>
        <p:grpSpPr>
          <a:xfrm>
            <a:off x="9433151" y="3573879"/>
            <a:ext cx="1254623" cy="1184949"/>
            <a:chOff x="3474055" y="1891755"/>
            <a:chExt cx="2195700" cy="2290200"/>
          </a:xfrm>
        </p:grpSpPr>
        <p:sp>
          <p:nvSpPr>
            <p:cNvPr id="126" name="Google Shape;126;p16"/>
            <p:cNvSpPr/>
            <p:nvPr/>
          </p:nvSpPr>
          <p:spPr>
            <a:xfrm>
              <a:off x="3474055" y="1891755"/>
              <a:ext cx="2195700" cy="2290200"/>
            </a:xfrm>
            <a:prstGeom prst="ellipse">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27" name="Google Shape;127;p16"/>
            <p:cNvSpPr txBox="1"/>
            <p:nvPr/>
          </p:nvSpPr>
          <p:spPr>
            <a:xfrm>
              <a:off x="3716895" y="2769864"/>
              <a:ext cx="1710000" cy="534000"/>
            </a:xfrm>
            <a:prstGeom prst="rect">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rPr>
                <a:t>Food Delivery</a:t>
              </a:r>
              <a:endParaRPr sz="1000">
                <a:solidFill>
                  <a:srgbClr val="FFFFFF"/>
                </a:solidFill>
              </a:endParaRPr>
            </a:p>
          </p:txBody>
        </p:sp>
      </p:grpSp>
      <p:sp>
        <p:nvSpPr>
          <p:cNvPr id="128" name="Google Shape;128;p16"/>
          <p:cNvSpPr txBox="1"/>
          <p:nvPr/>
        </p:nvSpPr>
        <p:spPr>
          <a:xfrm>
            <a:off x="3971550" y="1190675"/>
            <a:ext cx="19554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F346B"/>
                </a:solidFill>
              </a:rPr>
              <a:t>+150</a:t>
            </a:r>
            <a:endParaRPr sz="2400" b="1">
              <a:solidFill>
                <a:srgbClr val="0F346B"/>
              </a:solidFill>
            </a:endParaRPr>
          </a:p>
        </p:txBody>
      </p:sp>
      <p:cxnSp>
        <p:nvCxnSpPr>
          <p:cNvPr id="129" name="Google Shape;129;p16"/>
          <p:cNvCxnSpPr>
            <a:endCxn id="118" idx="0"/>
          </p:cNvCxnSpPr>
          <p:nvPr/>
        </p:nvCxnSpPr>
        <p:spPr>
          <a:xfrm>
            <a:off x="9201888" y="2553575"/>
            <a:ext cx="42600" cy="586200"/>
          </a:xfrm>
          <a:prstGeom prst="straightConnector1">
            <a:avLst/>
          </a:prstGeom>
          <a:noFill/>
          <a:ln w="38100" cap="flat" cmpd="sng">
            <a:solidFill>
              <a:srgbClr val="0F346B"/>
            </a:solidFill>
            <a:prstDash val="solid"/>
            <a:round/>
            <a:headEnd type="none" w="med" len="med"/>
            <a:tailEnd type="triangle" w="med" len="med"/>
          </a:ln>
        </p:spPr>
      </p:cxnSp>
      <p:sp>
        <p:nvSpPr>
          <p:cNvPr id="130" name="Google Shape;130;p16"/>
          <p:cNvSpPr/>
          <p:nvPr/>
        </p:nvSpPr>
        <p:spPr>
          <a:xfrm>
            <a:off x="7939500" y="3573875"/>
            <a:ext cx="1245300" cy="1218900"/>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solidFill>
                  <a:srgbClr val="0F346B"/>
                </a:solidFill>
              </a:rPr>
              <a:t>Restaurants</a:t>
            </a:r>
            <a:endParaRPr sz="1000">
              <a:solidFill>
                <a:srgbClr val="0F346B"/>
              </a:solidFill>
            </a:endParaRPr>
          </a:p>
        </p:txBody>
      </p:sp>
      <p:cxnSp>
        <p:nvCxnSpPr>
          <p:cNvPr id="131" name="Google Shape;131;p16"/>
          <p:cNvCxnSpPr/>
          <p:nvPr/>
        </p:nvCxnSpPr>
        <p:spPr>
          <a:xfrm>
            <a:off x="6079800" y="1159175"/>
            <a:ext cx="30600" cy="5214900"/>
          </a:xfrm>
          <a:prstGeom prst="straightConnector1">
            <a:avLst/>
          </a:prstGeom>
          <a:noFill/>
          <a:ln w="28575" cap="flat" cmpd="sng">
            <a:solidFill>
              <a:srgbClr val="0F346B"/>
            </a:solidFill>
            <a:prstDash val="lgDash"/>
            <a:round/>
            <a:headEnd type="none" w="med" len="med"/>
            <a:tailEnd type="none" w="med" len="med"/>
          </a:ln>
        </p:spPr>
      </p:cxnSp>
      <p:sp>
        <p:nvSpPr>
          <p:cNvPr id="132" name="Google Shape;132;p16"/>
          <p:cNvSpPr txBox="1"/>
          <p:nvPr/>
        </p:nvSpPr>
        <p:spPr>
          <a:xfrm>
            <a:off x="650900" y="6205475"/>
            <a:ext cx="40863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i="1">
              <a:solidFill>
                <a:srgbClr val="7F7F7F"/>
              </a:solidFill>
            </a:endParaRPr>
          </a:p>
        </p:txBody>
      </p:sp>
      <p:sp>
        <p:nvSpPr>
          <p:cNvPr id="133" name="Google Shape;133;p16"/>
          <p:cNvSpPr txBox="1"/>
          <p:nvPr/>
        </p:nvSpPr>
        <p:spPr>
          <a:xfrm>
            <a:off x="8164650" y="553025"/>
            <a:ext cx="21597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0F346B"/>
                </a:solidFill>
              </a:rPr>
              <a:t>Meal Kit Industry</a:t>
            </a:r>
            <a:endParaRPr sz="1800" b="1">
              <a:solidFill>
                <a:srgbClr val="0F346B"/>
              </a:solidFill>
            </a:endParaRPr>
          </a:p>
        </p:txBody>
      </p:sp>
      <p:sp>
        <p:nvSpPr>
          <p:cNvPr id="134" name="Google Shape;134;p16"/>
          <p:cNvSpPr txBox="1"/>
          <p:nvPr/>
        </p:nvSpPr>
        <p:spPr>
          <a:xfrm>
            <a:off x="4057500" y="1637225"/>
            <a:ext cx="1955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38761D"/>
                </a:solidFill>
              </a:rPr>
              <a:t>Low barriers to entry</a:t>
            </a:r>
            <a:endParaRPr b="1">
              <a:solidFill>
                <a:srgbClr val="38761D"/>
              </a:solidFill>
            </a:endParaRPr>
          </a:p>
        </p:txBody>
      </p:sp>
      <p:sp>
        <p:nvSpPr>
          <p:cNvPr id="135" name="Google Shape;135;p16"/>
          <p:cNvSpPr txBox="1"/>
          <p:nvPr/>
        </p:nvSpPr>
        <p:spPr>
          <a:xfrm>
            <a:off x="203475" y="1242425"/>
            <a:ext cx="37380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7F7F7F"/>
                </a:solidFill>
              </a:rPr>
              <a:t>Number of startups to enter the meal kit industry***</a:t>
            </a:r>
            <a:endParaRPr sz="1800">
              <a:solidFill>
                <a:srgbClr val="7F7F7F"/>
              </a:solidFill>
            </a:endParaRPr>
          </a:p>
        </p:txBody>
      </p:sp>
      <p:sp>
        <p:nvSpPr>
          <p:cNvPr id="136" name="Google Shape;136;p16"/>
          <p:cNvSpPr txBox="1"/>
          <p:nvPr/>
        </p:nvSpPr>
        <p:spPr>
          <a:xfrm>
            <a:off x="203475" y="3102612"/>
            <a:ext cx="3738000" cy="4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7F7F7F"/>
                </a:solidFill>
              </a:rPr>
              <a:t>Meal Kit market sales in 2018**</a:t>
            </a:r>
            <a:endParaRPr sz="1800">
              <a:solidFill>
                <a:srgbClr val="7F7F7F"/>
              </a:solidFill>
            </a:endParaRPr>
          </a:p>
        </p:txBody>
      </p:sp>
      <p:sp>
        <p:nvSpPr>
          <p:cNvPr id="137" name="Google Shape;137;p16"/>
          <p:cNvSpPr txBox="1"/>
          <p:nvPr/>
        </p:nvSpPr>
        <p:spPr>
          <a:xfrm>
            <a:off x="3990600" y="2918375"/>
            <a:ext cx="19554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F346B"/>
                </a:solidFill>
              </a:rPr>
              <a:t>$3.1 Billion</a:t>
            </a:r>
            <a:endParaRPr sz="2400" b="1">
              <a:solidFill>
                <a:srgbClr val="0F346B"/>
              </a:solidFill>
            </a:endParaRPr>
          </a:p>
        </p:txBody>
      </p:sp>
      <p:sp>
        <p:nvSpPr>
          <p:cNvPr id="138" name="Google Shape;138;p16"/>
          <p:cNvSpPr txBox="1"/>
          <p:nvPr/>
        </p:nvSpPr>
        <p:spPr>
          <a:xfrm>
            <a:off x="4057500" y="3324500"/>
            <a:ext cx="1141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38761D"/>
                </a:solidFill>
              </a:rPr>
              <a:t>+22% YoY</a:t>
            </a:r>
            <a:endParaRPr b="1">
              <a:solidFill>
                <a:srgbClr val="38761D"/>
              </a:solidFill>
            </a:endParaRPr>
          </a:p>
        </p:txBody>
      </p:sp>
      <p:sp>
        <p:nvSpPr>
          <p:cNvPr id="139" name="Google Shape;139;p16"/>
          <p:cNvSpPr txBox="1"/>
          <p:nvPr/>
        </p:nvSpPr>
        <p:spPr>
          <a:xfrm>
            <a:off x="0" y="6095500"/>
            <a:ext cx="58533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a:solidFill>
                  <a:srgbClr val="7F7F7F"/>
                </a:solidFill>
              </a:rPr>
              <a:t>*Source: Nielsen Homescan Panel Custom Survey, Oct. 22-Nov. 12, 2018, and Nov. 30-Dec. 25, 2018; U.S. Census 120 million households, December 2017.</a:t>
            </a:r>
            <a:endParaRPr sz="1000" i="1">
              <a:solidFill>
                <a:srgbClr val="7F7F7F"/>
              </a:solidFill>
            </a:endParaRPr>
          </a:p>
          <a:p>
            <a:pPr marL="0" lvl="0" indent="0" algn="l" rtl="0">
              <a:spcBef>
                <a:spcPts val="0"/>
              </a:spcBef>
              <a:spcAft>
                <a:spcPts val="0"/>
              </a:spcAft>
              <a:buNone/>
            </a:pPr>
            <a:r>
              <a:rPr lang="en-US" sz="1000" i="1">
                <a:solidFill>
                  <a:srgbClr val="7F7F7F"/>
                </a:solidFill>
              </a:rPr>
              <a:t>**Source: Packaged Facts</a:t>
            </a:r>
            <a:endParaRPr sz="1000" i="1">
              <a:solidFill>
                <a:srgbClr val="7F7F7F"/>
              </a:solidFill>
            </a:endParaRPr>
          </a:p>
          <a:p>
            <a:pPr marL="0" lvl="0" indent="0" algn="l" rtl="0">
              <a:spcBef>
                <a:spcPts val="0"/>
              </a:spcBef>
              <a:spcAft>
                <a:spcPts val="0"/>
              </a:spcAft>
              <a:buNone/>
            </a:pPr>
            <a:r>
              <a:rPr lang="en-US" sz="1000" i="1">
                <a:solidFill>
                  <a:srgbClr val="7F7F7F"/>
                </a:solidFill>
              </a:rPr>
              <a:t>***Source: CB Insights, Food &amp; Beverage Trends</a:t>
            </a:r>
            <a:endParaRPr sz="1000" i="1">
              <a:solidFill>
                <a:srgbClr val="7F7F7F"/>
              </a:solidFill>
            </a:endParaRPr>
          </a:p>
        </p:txBody>
      </p:sp>
      <p:sp>
        <p:nvSpPr>
          <p:cNvPr id="140" name="Google Shape;140;p16"/>
          <p:cNvSpPr txBox="1"/>
          <p:nvPr/>
        </p:nvSpPr>
        <p:spPr>
          <a:xfrm>
            <a:off x="203475" y="4717600"/>
            <a:ext cx="3738000" cy="4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7F7F7F"/>
                </a:solidFill>
              </a:rPr>
              <a:t>Investor Funding in 2018***</a:t>
            </a:r>
            <a:endParaRPr sz="1800">
              <a:solidFill>
                <a:srgbClr val="7F7F7F"/>
              </a:solidFill>
            </a:endParaRPr>
          </a:p>
        </p:txBody>
      </p:sp>
      <p:sp>
        <p:nvSpPr>
          <p:cNvPr id="141" name="Google Shape;141;p16"/>
          <p:cNvSpPr txBox="1"/>
          <p:nvPr/>
        </p:nvSpPr>
        <p:spPr>
          <a:xfrm>
            <a:off x="3976813" y="4534375"/>
            <a:ext cx="19554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F346B"/>
                </a:solidFill>
              </a:rPr>
              <a:t>$100 Million</a:t>
            </a:r>
            <a:endParaRPr sz="2400" b="1">
              <a:solidFill>
                <a:srgbClr val="0F346B"/>
              </a:solidFill>
            </a:endParaRPr>
          </a:p>
        </p:txBody>
      </p:sp>
      <p:sp>
        <p:nvSpPr>
          <p:cNvPr id="142" name="Google Shape;142;p16"/>
          <p:cNvSpPr txBox="1"/>
          <p:nvPr/>
        </p:nvSpPr>
        <p:spPr>
          <a:xfrm>
            <a:off x="4032375" y="4965700"/>
            <a:ext cx="1586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CC0000"/>
                </a:solidFill>
              </a:rPr>
              <a:t>-77% Since 2015</a:t>
            </a:r>
            <a:endParaRPr b="1">
              <a:solidFill>
                <a:srgbClr val="CC0000"/>
              </a:solidFill>
            </a:endParaRPr>
          </a:p>
        </p:txBody>
      </p:sp>
      <p:sp>
        <p:nvSpPr>
          <p:cNvPr id="143" name="Google Shape;143;p16"/>
          <p:cNvSpPr txBox="1"/>
          <p:nvPr/>
        </p:nvSpPr>
        <p:spPr>
          <a:xfrm>
            <a:off x="3971550" y="3782513"/>
            <a:ext cx="19554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F346B"/>
                </a:solidFill>
              </a:rPr>
              <a:t>2.2 Million</a:t>
            </a:r>
            <a:endParaRPr sz="2400" b="1">
              <a:solidFill>
                <a:srgbClr val="0F346B"/>
              </a:solidFill>
            </a:endParaRPr>
          </a:p>
        </p:txBody>
      </p:sp>
      <p:sp>
        <p:nvSpPr>
          <p:cNvPr id="144" name="Google Shape;144;p16"/>
          <p:cNvSpPr txBox="1"/>
          <p:nvPr/>
        </p:nvSpPr>
        <p:spPr>
          <a:xfrm>
            <a:off x="4057500" y="4152875"/>
            <a:ext cx="1955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38761D"/>
                </a:solidFill>
              </a:rPr>
              <a:t>60% of total growth</a:t>
            </a:r>
            <a:endParaRPr b="1">
              <a:solidFill>
                <a:srgbClr val="38761D"/>
              </a:solidFill>
            </a:endParaRPr>
          </a:p>
        </p:txBody>
      </p:sp>
      <p:sp>
        <p:nvSpPr>
          <p:cNvPr id="145" name="Google Shape;145;p16"/>
          <p:cNvSpPr txBox="1"/>
          <p:nvPr/>
        </p:nvSpPr>
        <p:spPr>
          <a:xfrm>
            <a:off x="203475" y="3834263"/>
            <a:ext cx="37380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7F7F7F"/>
                </a:solidFill>
              </a:rPr>
              <a:t>In-store meal kit household growth in 2018*</a:t>
            </a:r>
            <a:endParaRPr sz="1800">
              <a:solidFill>
                <a:srgbClr val="7F7F7F"/>
              </a:solidFill>
            </a:endParaRPr>
          </a:p>
        </p:txBody>
      </p:sp>
      <p:sp>
        <p:nvSpPr>
          <p:cNvPr id="146" name="Google Shape;146;p16"/>
          <p:cNvSpPr txBox="1"/>
          <p:nvPr/>
        </p:nvSpPr>
        <p:spPr>
          <a:xfrm>
            <a:off x="203475" y="5248350"/>
            <a:ext cx="3738000" cy="4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7F7F7F"/>
                </a:solidFill>
              </a:rPr>
              <a:t>Profitable meal kit subscription companies</a:t>
            </a:r>
            <a:endParaRPr sz="1800">
              <a:solidFill>
                <a:srgbClr val="7F7F7F"/>
              </a:solidFill>
            </a:endParaRPr>
          </a:p>
        </p:txBody>
      </p:sp>
      <p:sp>
        <p:nvSpPr>
          <p:cNvPr id="147" name="Google Shape;147;p16"/>
          <p:cNvSpPr txBox="1"/>
          <p:nvPr/>
        </p:nvSpPr>
        <p:spPr>
          <a:xfrm>
            <a:off x="3976813" y="5217525"/>
            <a:ext cx="19554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F346B"/>
                </a:solidFill>
              </a:rPr>
              <a:t>0</a:t>
            </a:r>
            <a:endParaRPr sz="2400" b="1">
              <a:solidFill>
                <a:srgbClr val="0F346B"/>
              </a:solidFill>
            </a:endParaRPr>
          </a:p>
        </p:txBody>
      </p:sp>
      <p:sp>
        <p:nvSpPr>
          <p:cNvPr id="148" name="Google Shape;148;p16"/>
          <p:cNvSpPr txBox="1"/>
          <p:nvPr/>
        </p:nvSpPr>
        <p:spPr>
          <a:xfrm>
            <a:off x="4053025" y="5648850"/>
            <a:ext cx="22152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CC0000"/>
                </a:solidFill>
              </a:rPr>
              <a:t>High operating costs and low repeat purchases</a:t>
            </a:r>
            <a:endParaRPr sz="1200" b="1">
              <a:solidFill>
                <a:srgbClr val="CC0000"/>
              </a:solidFill>
            </a:endParaRPr>
          </a:p>
        </p:txBody>
      </p:sp>
      <p:sp>
        <p:nvSpPr>
          <p:cNvPr id="149" name="Google Shape;149;p16"/>
          <p:cNvSpPr txBox="1"/>
          <p:nvPr/>
        </p:nvSpPr>
        <p:spPr>
          <a:xfrm>
            <a:off x="3971550" y="2070438"/>
            <a:ext cx="19554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0F346B"/>
                </a:solidFill>
              </a:rPr>
              <a:t>14.3 Million</a:t>
            </a:r>
            <a:endParaRPr sz="2400" b="1">
              <a:solidFill>
                <a:srgbClr val="0F346B"/>
              </a:solidFill>
            </a:endParaRPr>
          </a:p>
        </p:txBody>
      </p:sp>
      <p:sp>
        <p:nvSpPr>
          <p:cNvPr id="150" name="Google Shape;150;p16"/>
          <p:cNvSpPr txBox="1"/>
          <p:nvPr/>
        </p:nvSpPr>
        <p:spPr>
          <a:xfrm>
            <a:off x="4057500" y="2516988"/>
            <a:ext cx="11418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38761D"/>
                </a:solidFill>
              </a:rPr>
              <a:t>+36% YoY</a:t>
            </a:r>
            <a:endParaRPr b="1">
              <a:solidFill>
                <a:srgbClr val="38761D"/>
              </a:solidFill>
            </a:endParaRPr>
          </a:p>
        </p:txBody>
      </p:sp>
      <p:sp>
        <p:nvSpPr>
          <p:cNvPr id="151" name="Google Shape;151;p16"/>
          <p:cNvSpPr txBox="1"/>
          <p:nvPr/>
        </p:nvSpPr>
        <p:spPr>
          <a:xfrm>
            <a:off x="203475" y="2122188"/>
            <a:ext cx="37380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7F7F7F"/>
                </a:solidFill>
              </a:rPr>
              <a:t>Consumers who purchased a meal kit in the last six months of 2018*</a:t>
            </a:r>
            <a:endParaRPr sz="1800">
              <a:solidFill>
                <a:srgbClr val="7F7F7F"/>
              </a:solidFill>
            </a:endParaRPr>
          </a:p>
        </p:txBody>
      </p:sp>
      <p:sp>
        <p:nvSpPr>
          <p:cNvPr id="152" name="Google Shape;152;p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grpSp>
        <p:nvGrpSpPr>
          <p:cNvPr id="157" name="Google Shape;157;p17"/>
          <p:cNvGrpSpPr/>
          <p:nvPr/>
        </p:nvGrpSpPr>
        <p:grpSpPr>
          <a:xfrm>
            <a:off x="802640" y="0"/>
            <a:ext cx="10474820" cy="6858120"/>
            <a:chOff x="802640" y="0"/>
            <a:chExt cx="10474820" cy="6858120"/>
          </a:xfrm>
        </p:grpSpPr>
        <p:sp>
          <p:nvSpPr>
            <p:cNvPr id="158" name="Google Shape;158;p17"/>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17"/>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0" name="Google Shape;160;p17"/>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161" name="Google Shape;161;p17"/>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162" name="Google Shape;162;p17"/>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Competitors</a:t>
            </a:r>
            <a:endParaRPr sz="2800" b="1" i="0" u="none" strike="noStrike" cap="none">
              <a:solidFill>
                <a:srgbClr val="0F346B"/>
              </a:solidFill>
              <a:latin typeface="Arial"/>
              <a:ea typeface="Arial"/>
              <a:cs typeface="Arial"/>
              <a:sym typeface="Arial"/>
            </a:endParaRPr>
          </a:p>
        </p:txBody>
      </p:sp>
      <p:sp>
        <p:nvSpPr>
          <p:cNvPr id="163" name="Google Shape;163;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18"/>
          <p:cNvPicPr preferRelativeResize="0"/>
          <p:nvPr/>
        </p:nvPicPr>
        <p:blipFill>
          <a:blip r:embed="rId3">
            <a:alphaModFix/>
          </a:blip>
          <a:stretch>
            <a:fillRect/>
          </a:stretch>
        </p:blipFill>
        <p:spPr>
          <a:xfrm>
            <a:off x="388263" y="1104900"/>
            <a:ext cx="2752725" cy="4953000"/>
          </a:xfrm>
          <a:prstGeom prst="rect">
            <a:avLst/>
          </a:prstGeom>
          <a:noFill/>
          <a:ln>
            <a:noFill/>
          </a:ln>
        </p:spPr>
      </p:pic>
      <p:pic>
        <p:nvPicPr>
          <p:cNvPr id="169" name="Google Shape;169;p18"/>
          <p:cNvPicPr preferRelativeResize="0"/>
          <p:nvPr/>
        </p:nvPicPr>
        <p:blipFill rotWithShape="1">
          <a:blip r:embed="rId4">
            <a:alphaModFix/>
          </a:blip>
          <a:srcRect/>
          <a:stretch/>
        </p:blipFill>
        <p:spPr>
          <a:xfrm>
            <a:off x="11318240" y="0"/>
            <a:ext cx="873760" cy="873760"/>
          </a:xfrm>
          <a:prstGeom prst="rect">
            <a:avLst/>
          </a:prstGeom>
          <a:noFill/>
          <a:ln>
            <a:noFill/>
          </a:ln>
        </p:spPr>
      </p:pic>
      <p:sp>
        <p:nvSpPr>
          <p:cNvPr id="170" name="Google Shape;170;p18"/>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Competitors</a:t>
            </a:r>
            <a:endParaRPr sz="3000" b="1">
              <a:solidFill>
                <a:srgbClr val="0F346B"/>
              </a:solidFill>
              <a:latin typeface="Arial"/>
              <a:ea typeface="Arial"/>
              <a:cs typeface="Arial"/>
              <a:sym typeface="Arial"/>
            </a:endParaRPr>
          </a:p>
        </p:txBody>
      </p:sp>
      <p:pic>
        <p:nvPicPr>
          <p:cNvPr id="171" name="Google Shape;171;p18"/>
          <p:cNvPicPr preferRelativeResize="0"/>
          <p:nvPr/>
        </p:nvPicPr>
        <p:blipFill>
          <a:blip r:embed="rId5">
            <a:alphaModFix/>
          </a:blip>
          <a:stretch>
            <a:fillRect/>
          </a:stretch>
        </p:blipFill>
        <p:spPr>
          <a:xfrm>
            <a:off x="2500520" y="4730718"/>
            <a:ext cx="736945" cy="775114"/>
          </a:xfrm>
          <a:prstGeom prst="rect">
            <a:avLst/>
          </a:prstGeom>
          <a:noFill/>
          <a:ln>
            <a:noFill/>
          </a:ln>
        </p:spPr>
      </p:pic>
      <p:pic>
        <p:nvPicPr>
          <p:cNvPr id="172" name="Google Shape;172;p18"/>
          <p:cNvPicPr preferRelativeResize="0"/>
          <p:nvPr/>
        </p:nvPicPr>
        <p:blipFill rotWithShape="1">
          <a:blip r:embed="rId6">
            <a:alphaModFix/>
          </a:blip>
          <a:srcRect/>
          <a:stretch/>
        </p:blipFill>
        <p:spPr>
          <a:xfrm>
            <a:off x="2578601" y="3694007"/>
            <a:ext cx="452500" cy="430937"/>
          </a:xfrm>
          <a:prstGeom prst="rect">
            <a:avLst/>
          </a:prstGeom>
          <a:noFill/>
          <a:ln>
            <a:noFill/>
          </a:ln>
        </p:spPr>
      </p:pic>
      <p:pic>
        <p:nvPicPr>
          <p:cNvPr id="173" name="Google Shape;173;p18"/>
          <p:cNvPicPr preferRelativeResize="0"/>
          <p:nvPr/>
        </p:nvPicPr>
        <p:blipFill rotWithShape="1">
          <a:blip r:embed="rId7">
            <a:alphaModFix/>
          </a:blip>
          <a:srcRect/>
          <a:stretch/>
        </p:blipFill>
        <p:spPr>
          <a:xfrm>
            <a:off x="2578591" y="2853139"/>
            <a:ext cx="562412" cy="430930"/>
          </a:xfrm>
          <a:prstGeom prst="rect">
            <a:avLst/>
          </a:prstGeom>
          <a:noFill/>
          <a:ln>
            <a:noFill/>
          </a:ln>
        </p:spPr>
      </p:pic>
      <p:pic>
        <p:nvPicPr>
          <p:cNvPr id="174" name="Google Shape;174;p18"/>
          <p:cNvPicPr preferRelativeResize="0"/>
          <p:nvPr/>
        </p:nvPicPr>
        <p:blipFill rotWithShape="1">
          <a:blip r:embed="rId8">
            <a:alphaModFix/>
          </a:blip>
          <a:srcRect/>
          <a:stretch/>
        </p:blipFill>
        <p:spPr>
          <a:xfrm>
            <a:off x="2500522" y="2579987"/>
            <a:ext cx="736945" cy="159126"/>
          </a:xfrm>
          <a:prstGeom prst="rect">
            <a:avLst/>
          </a:prstGeom>
          <a:noFill/>
          <a:ln>
            <a:noFill/>
          </a:ln>
        </p:spPr>
      </p:pic>
      <p:pic>
        <p:nvPicPr>
          <p:cNvPr id="175" name="Google Shape;175;p18"/>
          <p:cNvPicPr preferRelativeResize="0"/>
          <p:nvPr/>
        </p:nvPicPr>
        <p:blipFill rotWithShape="1">
          <a:blip r:embed="rId9">
            <a:alphaModFix/>
          </a:blip>
          <a:srcRect/>
          <a:stretch/>
        </p:blipFill>
        <p:spPr>
          <a:xfrm>
            <a:off x="2523640" y="2202923"/>
            <a:ext cx="562412" cy="329074"/>
          </a:xfrm>
          <a:prstGeom prst="rect">
            <a:avLst/>
          </a:prstGeom>
          <a:noFill/>
          <a:ln>
            <a:noFill/>
          </a:ln>
        </p:spPr>
      </p:pic>
      <p:sp>
        <p:nvSpPr>
          <p:cNvPr id="176" name="Google Shape;176;p18"/>
          <p:cNvSpPr txBox="1"/>
          <p:nvPr/>
        </p:nvSpPr>
        <p:spPr>
          <a:xfrm>
            <a:off x="0" y="6283475"/>
            <a:ext cx="8225700" cy="57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i="1">
                <a:solidFill>
                  <a:srgbClr val="7F7F7F"/>
                </a:solidFill>
              </a:rPr>
              <a:t>*Source: https:www.blueapron.com</a:t>
            </a:r>
            <a:endParaRPr sz="1000" i="1">
              <a:solidFill>
                <a:srgbClr val="7F7F7F"/>
              </a:solidFill>
            </a:endParaRPr>
          </a:p>
          <a:p>
            <a:pPr marL="0" marR="0" lvl="0" indent="0" algn="l" rtl="0">
              <a:lnSpc>
                <a:spcPct val="100000"/>
              </a:lnSpc>
              <a:spcBef>
                <a:spcPts val="0"/>
              </a:spcBef>
              <a:spcAft>
                <a:spcPts val="0"/>
              </a:spcAft>
              <a:buNone/>
            </a:pPr>
            <a:r>
              <a:rPr lang="en-US" sz="1000" i="1">
                <a:solidFill>
                  <a:srgbClr val="7F7F7F"/>
                </a:solidFill>
              </a:rPr>
              <a:t>**Source: </a:t>
            </a:r>
            <a:r>
              <a:rPr lang="en-US" sz="1000" i="1">
                <a:solidFill>
                  <a:srgbClr val="7F7F7F"/>
                </a:solidFill>
                <a:uFill>
                  <a:noFill/>
                </a:uFill>
                <a:hlinkClick r:id="rId10"/>
              </a:rPr>
              <a:t>https://www.reviewed.com/cooking/best-right-now/the-best-meal-kit-delivery-services</a:t>
            </a:r>
            <a:r>
              <a:rPr lang="en-US" sz="1000" i="1">
                <a:solidFill>
                  <a:srgbClr val="7F7F7F"/>
                </a:solidFill>
              </a:rPr>
              <a:t> and Blue Apron website.</a:t>
            </a:r>
            <a:endParaRPr sz="1000" i="1">
              <a:solidFill>
                <a:srgbClr val="7F7F7F"/>
              </a:solidFill>
            </a:endParaRPr>
          </a:p>
          <a:p>
            <a:pPr marL="0" marR="0" lvl="0" indent="0" algn="l" rtl="0">
              <a:lnSpc>
                <a:spcPct val="100000"/>
              </a:lnSpc>
              <a:spcBef>
                <a:spcPts val="0"/>
              </a:spcBef>
              <a:spcAft>
                <a:spcPts val="0"/>
              </a:spcAft>
              <a:buNone/>
            </a:pPr>
            <a:r>
              <a:rPr lang="en-US" sz="1000" i="1">
                <a:solidFill>
                  <a:srgbClr val="7F7F7F"/>
                </a:solidFill>
              </a:rPr>
              <a:t>***Source: </a:t>
            </a:r>
            <a:r>
              <a:rPr lang="en-US" sz="1000" i="1">
                <a:solidFill>
                  <a:srgbClr val="7F7F7F"/>
                </a:solidFill>
                <a:uFill>
                  <a:noFill/>
                </a:uFill>
                <a:hlinkClick r:id="rId11"/>
              </a:rPr>
              <a:t>https://www.recode.net/2018/3/26/17165030/hellofresh-blue-apron-meal-kit-delivery-marketshare-acquisition-organic-green-chef</a:t>
            </a:r>
            <a:endParaRPr sz="1000" i="1">
              <a:solidFill>
                <a:srgbClr val="7F7F7F"/>
              </a:solidFill>
            </a:endParaRPr>
          </a:p>
        </p:txBody>
      </p:sp>
      <p:pic>
        <p:nvPicPr>
          <p:cNvPr id="177" name="Google Shape;177;p18"/>
          <p:cNvPicPr preferRelativeResize="0"/>
          <p:nvPr/>
        </p:nvPicPr>
        <p:blipFill>
          <a:blip r:embed="rId12">
            <a:alphaModFix/>
          </a:blip>
          <a:stretch>
            <a:fillRect/>
          </a:stretch>
        </p:blipFill>
        <p:spPr>
          <a:xfrm>
            <a:off x="3657375" y="1329075"/>
            <a:ext cx="8534624" cy="4577717"/>
          </a:xfrm>
          <a:prstGeom prst="rect">
            <a:avLst/>
          </a:prstGeom>
          <a:noFill/>
          <a:ln>
            <a:noFill/>
          </a:ln>
        </p:spPr>
      </p:pic>
      <p:sp>
        <p:nvSpPr>
          <p:cNvPr id="178" name="Google Shape;178;p18"/>
          <p:cNvSpPr txBox="1"/>
          <p:nvPr/>
        </p:nvSpPr>
        <p:spPr>
          <a:xfrm>
            <a:off x="576150" y="5857500"/>
            <a:ext cx="1526700" cy="32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i="1">
                <a:solidFill>
                  <a:srgbClr val="7F7F7F"/>
                </a:solidFill>
              </a:rPr>
              <a:t>*As of February 2018</a:t>
            </a:r>
            <a:endParaRPr sz="1000" i="1">
              <a:solidFill>
                <a:srgbClr val="7F7F7F"/>
              </a:solidFill>
            </a:endParaRPr>
          </a:p>
        </p:txBody>
      </p:sp>
      <p:sp>
        <p:nvSpPr>
          <p:cNvPr id="179" name="Google Shape;179;p18"/>
          <p:cNvSpPr/>
          <p:nvPr/>
        </p:nvSpPr>
        <p:spPr>
          <a:xfrm>
            <a:off x="10546425" y="1499900"/>
            <a:ext cx="1443300" cy="3641100"/>
          </a:xfrm>
          <a:prstGeom prst="rect">
            <a:avLst/>
          </a:prstGeom>
          <a:noFill/>
          <a:ln w="762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txBox="1"/>
          <p:nvPr/>
        </p:nvSpPr>
        <p:spPr>
          <a:xfrm>
            <a:off x="1811175" y="4900500"/>
            <a:ext cx="5001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solidFill>
                  <a:srgbClr val="FFFFFF"/>
                </a:solidFill>
              </a:rPr>
              <a:t>35%</a:t>
            </a:r>
            <a:endParaRPr sz="1100">
              <a:solidFill>
                <a:srgbClr val="FFFFFF"/>
              </a:solidFill>
            </a:endParaRPr>
          </a:p>
        </p:txBody>
      </p:sp>
      <p:sp>
        <p:nvSpPr>
          <p:cNvPr id="181" name="Google Shape;181;p18"/>
          <p:cNvSpPr txBox="1"/>
          <p:nvPr/>
        </p:nvSpPr>
        <p:spPr>
          <a:xfrm>
            <a:off x="1811175" y="3694000"/>
            <a:ext cx="5001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solidFill>
                  <a:srgbClr val="FFFFFF"/>
                </a:solidFill>
              </a:rPr>
              <a:t>33%</a:t>
            </a:r>
            <a:endParaRPr sz="1100">
              <a:solidFill>
                <a:srgbClr val="FFFFFF"/>
              </a:solidFill>
            </a:endParaRPr>
          </a:p>
        </p:txBody>
      </p:sp>
      <p:sp>
        <p:nvSpPr>
          <p:cNvPr id="182" name="Google Shape;182;p18"/>
          <p:cNvSpPr txBox="1"/>
          <p:nvPr/>
        </p:nvSpPr>
        <p:spPr>
          <a:xfrm>
            <a:off x="1811175" y="2904063"/>
            <a:ext cx="5001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solidFill>
                  <a:srgbClr val="FFFFFF"/>
                </a:solidFill>
              </a:rPr>
              <a:t>13%</a:t>
            </a:r>
            <a:endParaRPr sz="1100">
              <a:solidFill>
                <a:srgbClr val="FFFFFF"/>
              </a:solidFill>
            </a:endParaRPr>
          </a:p>
        </p:txBody>
      </p:sp>
      <p:sp>
        <p:nvSpPr>
          <p:cNvPr id="183" name="Google Shape;183;p18"/>
          <p:cNvSpPr txBox="1"/>
          <p:nvPr/>
        </p:nvSpPr>
        <p:spPr>
          <a:xfrm>
            <a:off x="1811175" y="2487488"/>
            <a:ext cx="5001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solidFill>
                  <a:srgbClr val="FFFFFF"/>
                </a:solidFill>
              </a:rPr>
              <a:t>10%</a:t>
            </a:r>
            <a:endParaRPr sz="1100">
              <a:solidFill>
                <a:srgbClr val="FFFFFF"/>
              </a:solidFill>
            </a:endParaRPr>
          </a:p>
        </p:txBody>
      </p:sp>
      <p:sp>
        <p:nvSpPr>
          <p:cNvPr id="184" name="Google Shape;184;p18"/>
          <p:cNvSpPr txBox="1"/>
          <p:nvPr/>
        </p:nvSpPr>
        <p:spPr>
          <a:xfrm>
            <a:off x="1811175" y="2158400"/>
            <a:ext cx="5001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solidFill>
                  <a:srgbClr val="FFFFFF"/>
                </a:solidFill>
              </a:rPr>
              <a:t>7%</a:t>
            </a:r>
            <a:endParaRPr sz="1100">
              <a:solidFill>
                <a:srgbClr val="FFFFFF"/>
              </a:solidFill>
            </a:endParaRPr>
          </a:p>
        </p:txBody>
      </p:sp>
      <p:sp>
        <p:nvSpPr>
          <p:cNvPr id="185" name="Google Shape;185;p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9"/>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191" name="Google Shape;191;p19"/>
          <p:cNvSpPr txBox="1">
            <a:spLocks noGrp="1"/>
          </p:cNvSpPr>
          <p:nvPr>
            <p:ph type="title"/>
          </p:nvPr>
        </p:nvSpPr>
        <p:spPr>
          <a:xfrm>
            <a:off x="451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Meal Kits &amp; Beyond</a:t>
            </a:r>
            <a:endParaRPr sz="3000" b="1">
              <a:solidFill>
                <a:srgbClr val="0F346B"/>
              </a:solidFill>
              <a:latin typeface="Arial"/>
              <a:ea typeface="Arial"/>
              <a:cs typeface="Arial"/>
              <a:sym typeface="Arial"/>
            </a:endParaRPr>
          </a:p>
        </p:txBody>
      </p:sp>
      <p:sp>
        <p:nvSpPr>
          <p:cNvPr id="192" name="Google Shape;192;p19"/>
          <p:cNvSpPr txBox="1"/>
          <p:nvPr/>
        </p:nvSpPr>
        <p:spPr>
          <a:xfrm>
            <a:off x="0" y="6378475"/>
            <a:ext cx="5853300" cy="46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a:solidFill>
                  <a:srgbClr val="7F7F7F"/>
                </a:solidFill>
              </a:rPr>
              <a:t>*Source: L.E.K. Research &amp; Analysis</a:t>
            </a:r>
            <a:endParaRPr sz="1000" i="1">
              <a:solidFill>
                <a:srgbClr val="7F7F7F"/>
              </a:solidFill>
            </a:endParaRPr>
          </a:p>
          <a:p>
            <a:pPr marL="0" lvl="0" indent="0" algn="l" rtl="0">
              <a:spcBef>
                <a:spcPts val="0"/>
              </a:spcBef>
              <a:spcAft>
                <a:spcPts val="0"/>
              </a:spcAft>
              <a:buNone/>
            </a:pPr>
            <a:r>
              <a:rPr lang="en-US" sz="1000" i="1">
                <a:solidFill>
                  <a:srgbClr val="7F7F7F"/>
                </a:solidFill>
              </a:rPr>
              <a:t>**Source: Nielsen Annual Meat Conference, 2019</a:t>
            </a:r>
            <a:endParaRPr sz="1000" i="1">
              <a:solidFill>
                <a:srgbClr val="7F7F7F"/>
              </a:solidFill>
            </a:endParaRPr>
          </a:p>
        </p:txBody>
      </p:sp>
      <p:cxnSp>
        <p:nvCxnSpPr>
          <p:cNvPr id="193" name="Google Shape;193;p19"/>
          <p:cNvCxnSpPr/>
          <p:nvPr/>
        </p:nvCxnSpPr>
        <p:spPr>
          <a:xfrm rot="10800000" flipH="1">
            <a:off x="408900" y="3364700"/>
            <a:ext cx="11204100" cy="23400"/>
          </a:xfrm>
          <a:prstGeom prst="straightConnector1">
            <a:avLst/>
          </a:prstGeom>
          <a:noFill/>
          <a:ln w="76200" cap="flat" cmpd="sng">
            <a:solidFill>
              <a:srgbClr val="0F346B"/>
            </a:solidFill>
            <a:prstDash val="solid"/>
            <a:round/>
            <a:headEnd type="oval" w="med" len="med"/>
            <a:tailEnd type="oval" w="med" len="med"/>
          </a:ln>
        </p:spPr>
      </p:cxnSp>
      <p:pic>
        <p:nvPicPr>
          <p:cNvPr id="194" name="Google Shape;194;p19"/>
          <p:cNvPicPr preferRelativeResize="0"/>
          <p:nvPr/>
        </p:nvPicPr>
        <p:blipFill>
          <a:blip r:embed="rId4">
            <a:alphaModFix/>
          </a:blip>
          <a:stretch>
            <a:fillRect/>
          </a:stretch>
        </p:blipFill>
        <p:spPr>
          <a:xfrm>
            <a:off x="408900" y="4764587"/>
            <a:ext cx="1918864" cy="508500"/>
          </a:xfrm>
          <a:prstGeom prst="rect">
            <a:avLst/>
          </a:prstGeom>
          <a:noFill/>
          <a:ln>
            <a:noFill/>
          </a:ln>
        </p:spPr>
      </p:pic>
      <p:sp>
        <p:nvSpPr>
          <p:cNvPr id="195" name="Google Shape;195;p19"/>
          <p:cNvSpPr txBox="1"/>
          <p:nvPr/>
        </p:nvSpPr>
        <p:spPr>
          <a:xfrm>
            <a:off x="499244" y="5273088"/>
            <a:ext cx="15354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Introduces meal kits</a:t>
            </a:r>
            <a:endParaRPr>
              <a:solidFill>
                <a:srgbClr val="0F346B"/>
              </a:solidFill>
            </a:endParaRPr>
          </a:p>
        </p:txBody>
      </p:sp>
      <p:cxnSp>
        <p:nvCxnSpPr>
          <p:cNvPr id="196" name="Google Shape;196;p19"/>
          <p:cNvCxnSpPr/>
          <p:nvPr/>
        </p:nvCxnSpPr>
        <p:spPr>
          <a:xfrm>
            <a:off x="4861400" y="3195300"/>
            <a:ext cx="0" cy="467400"/>
          </a:xfrm>
          <a:prstGeom prst="straightConnector1">
            <a:avLst/>
          </a:prstGeom>
          <a:noFill/>
          <a:ln w="38100" cap="flat" cmpd="sng">
            <a:solidFill>
              <a:srgbClr val="0F346B"/>
            </a:solidFill>
            <a:prstDash val="solid"/>
            <a:round/>
            <a:headEnd type="none" w="med" len="med"/>
            <a:tailEnd type="none" w="med" len="med"/>
          </a:ln>
        </p:spPr>
      </p:cxnSp>
      <p:sp>
        <p:nvSpPr>
          <p:cNvPr id="197" name="Google Shape;197;p19"/>
          <p:cNvSpPr txBox="1"/>
          <p:nvPr/>
        </p:nvSpPr>
        <p:spPr>
          <a:xfrm>
            <a:off x="231849" y="3659200"/>
            <a:ext cx="6162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F346B"/>
                </a:solidFill>
              </a:rPr>
              <a:t>2017</a:t>
            </a:r>
            <a:endParaRPr b="1">
              <a:solidFill>
                <a:srgbClr val="0F346B"/>
              </a:solidFill>
            </a:endParaRPr>
          </a:p>
        </p:txBody>
      </p:sp>
      <p:sp>
        <p:nvSpPr>
          <p:cNvPr id="198" name="Google Shape;198;p19"/>
          <p:cNvSpPr txBox="1"/>
          <p:nvPr/>
        </p:nvSpPr>
        <p:spPr>
          <a:xfrm>
            <a:off x="4553299" y="3676550"/>
            <a:ext cx="6162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F346B"/>
                </a:solidFill>
              </a:rPr>
              <a:t>2018</a:t>
            </a:r>
            <a:endParaRPr b="1">
              <a:solidFill>
                <a:srgbClr val="0F346B"/>
              </a:solidFill>
            </a:endParaRPr>
          </a:p>
        </p:txBody>
      </p:sp>
      <p:sp>
        <p:nvSpPr>
          <p:cNvPr id="199" name="Google Shape;199;p19"/>
          <p:cNvSpPr txBox="1"/>
          <p:nvPr/>
        </p:nvSpPr>
        <p:spPr>
          <a:xfrm>
            <a:off x="11119750" y="3659200"/>
            <a:ext cx="7152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0F346B"/>
                </a:solidFill>
              </a:rPr>
              <a:t>Today</a:t>
            </a:r>
            <a:endParaRPr b="1">
              <a:solidFill>
                <a:srgbClr val="0F346B"/>
              </a:solidFill>
            </a:endParaRPr>
          </a:p>
        </p:txBody>
      </p:sp>
      <p:pic>
        <p:nvPicPr>
          <p:cNvPr id="200" name="Google Shape;200;p19"/>
          <p:cNvPicPr preferRelativeResize="0"/>
          <p:nvPr/>
        </p:nvPicPr>
        <p:blipFill>
          <a:blip r:embed="rId5">
            <a:alphaModFix/>
          </a:blip>
          <a:stretch>
            <a:fillRect/>
          </a:stretch>
        </p:blipFill>
        <p:spPr>
          <a:xfrm>
            <a:off x="2557950" y="3659200"/>
            <a:ext cx="695325" cy="1143000"/>
          </a:xfrm>
          <a:prstGeom prst="rect">
            <a:avLst/>
          </a:prstGeom>
          <a:noFill/>
          <a:ln>
            <a:noFill/>
          </a:ln>
        </p:spPr>
      </p:pic>
      <p:sp>
        <p:nvSpPr>
          <p:cNvPr id="201" name="Google Shape;201;p19"/>
          <p:cNvSpPr txBox="1"/>
          <p:nvPr/>
        </p:nvSpPr>
        <p:spPr>
          <a:xfrm>
            <a:off x="2463888" y="4719900"/>
            <a:ext cx="925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Acquisition</a:t>
            </a:r>
            <a:endParaRPr>
              <a:solidFill>
                <a:srgbClr val="0F346B"/>
              </a:solidFill>
            </a:endParaRPr>
          </a:p>
        </p:txBody>
      </p:sp>
      <p:pic>
        <p:nvPicPr>
          <p:cNvPr id="202" name="Google Shape;202;p19"/>
          <p:cNvPicPr preferRelativeResize="0"/>
          <p:nvPr/>
        </p:nvPicPr>
        <p:blipFill>
          <a:blip r:embed="rId6">
            <a:alphaModFix/>
          </a:blip>
          <a:stretch>
            <a:fillRect/>
          </a:stretch>
        </p:blipFill>
        <p:spPr>
          <a:xfrm>
            <a:off x="2185275" y="2034805"/>
            <a:ext cx="1823100" cy="782481"/>
          </a:xfrm>
          <a:prstGeom prst="rect">
            <a:avLst/>
          </a:prstGeom>
          <a:noFill/>
          <a:ln>
            <a:noFill/>
          </a:ln>
        </p:spPr>
      </p:pic>
      <p:sp>
        <p:nvSpPr>
          <p:cNvPr id="203" name="Google Shape;203;p19"/>
          <p:cNvSpPr txBox="1"/>
          <p:nvPr/>
        </p:nvSpPr>
        <p:spPr>
          <a:xfrm>
            <a:off x="2463888" y="2865350"/>
            <a:ext cx="925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Acquisition</a:t>
            </a:r>
            <a:endParaRPr>
              <a:solidFill>
                <a:srgbClr val="0F346B"/>
              </a:solidFill>
            </a:endParaRPr>
          </a:p>
        </p:txBody>
      </p:sp>
      <p:pic>
        <p:nvPicPr>
          <p:cNvPr id="204" name="Google Shape;204;p19"/>
          <p:cNvPicPr preferRelativeResize="0"/>
          <p:nvPr/>
        </p:nvPicPr>
        <p:blipFill>
          <a:blip r:embed="rId6">
            <a:alphaModFix/>
          </a:blip>
          <a:stretch>
            <a:fillRect/>
          </a:stretch>
        </p:blipFill>
        <p:spPr>
          <a:xfrm>
            <a:off x="7327325" y="3594667"/>
            <a:ext cx="1823100" cy="782481"/>
          </a:xfrm>
          <a:prstGeom prst="rect">
            <a:avLst/>
          </a:prstGeom>
          <a:noFill/>
          <a:ln>
            <a:noFill/>
          </a:ln>
        </p:spPr>
      </p:pic>
      <p:sp>
        <p:nvSpPr>
          <p:cNvPr id="205" name="Google Shape;205;p19"/>
          <p:cNvSpPr txBox="1"/>
          <p:nvPr/>
        </p:nvSpPr>
        <p:spPr>
          <a:xfrm>
            <a:off x="7804572" y="4441750"/>
            <a:ext cx="6954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Rollout</a:t>
            </a:r>
            <a:endParaRPr>
              <a:solidFill>
                <a:srgbClr val="0F346B"/>
              </a:solidFill>
            </a:endParaRPr>
          </a:p>
        </p:txBody>
      </p:sp>
      <p:pic>
        <p:nvPicPr>
          <p:cNvPr id="206" name="Google Shape;206;p19"/>
          <p:cNvPicPr preferRelativeResize="0"/>
          <p:nvPr/>
        </p:nvPicPr>
        <p:blipFill>
          <a:blip r:embed="rId7">
            <a:alphaModFix/>
          </a:blip>
          <a:stretch>
            <a:fillRect/>
          </a:stretch>
        </p:blipFill>
        <p:spPr>
          <a:xfrm>
            <a:off x="3903750" y="978900"/>
            <a:ext cx="2066925" cy="1028700"/>
          </a:xfrm>
          <a:prstGeom prst="rect">
            <a:avLst/>
          </a:prstGeom>
          <a:noFill/>
          <a:ln>
            <a:noFill/>
          </a:ln>
        </p:spPr>
      </p:pic>
      <p:sp>
        <p:nvSpPr>
          <p:cNvPr id="207" name="Google Shape;207;p19"/>
          <p:cNvSpPr txBox="1"/>
          <p:nvPr/>
        </p:nvSpPr>
        <p:spPr>
          <a:xfrm>
            <a:off x="4474450" y="2034800"/>
            <a:ext cx="925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Partnership</a:t>
            </a:r>
            <a:endParaRPr>
              <a:solidFill>
                <a:srgbClr val="0F346B"/>
              </a:solidFill>
            </a:endParaRPr>
          </a:p>
        </p:txBody>
      </p:sp>
      <p:pic>
        <p:nvPicPr>
          <p:cNvPr id="208" name="Google Shape;208;p19"/>
          <p:cNvPicPr preferRelativeResize="0"/>
          <p:nvPr/>
        </p:nvPicPr>
        <p:blipFill>
          <a:blip r:embed="rId8">
            <a:alphaModFix/>
          </a:blip>
          <a:stretch>
            <a:fillRect/>
          </a:stretch>
        </p:blipFill>
        <p:spPr>
          <a:xfrm>
            <a:off x="3115818" y="5318300"/>
            <a:ext cx="2710920" cy="467400"/>
          </a:xfrm>
          <a:prstGeom prst="rect">
            <a:avLst/>
          </a:prstGeom>
          <a:noFill/>
          <a:ln>
            <a:noFill/>
          </a:ln>
        </p:spPr>
      </p:pic>
      <p:sp>
        <p:nvSpPr>
          <p:cNvPr id="209" name="Google Shape;209;p19"/>
          <p:cNvSpPr txBox="1"/>
          <p:nvPr/>
        </p:nvSpPr>
        <p:spPr>
          <a:xfrm>
            <a:off x="3775431" y="5785700"/>
            <a:ext cx="13917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Grocery Delivery</a:t>
            </a:r>
            <a:endParaRPr>
              <a:solidFill>
                <a:srgbClr val="0F346B"/>
              </a:solidFill>
            </a:endParaRPr>
          </a:p>
        </p:txBody>
      </p:sp>
      <p:pic>
        <p:nvPicPr>
          <p:cNvPr id="210" name="Google Shape;210;p19"/>
          <p:cNvPicPr preferRelativeResize="0"/>
          <p:nvPr/>
        </p:nvPicPr>
        <p:blipFill>
          <a:blip r:embed="rId9">
            <a:alphaModFix/>
          </a:blip>
          <a:stretch>
            <a:fillRect/>
          </a:stretch>
        </p:blipFill>
        <p:spPr>
          <a:xfrm>
            <a:off x="581481" y="1058800"/>
            <a:ext cx="1137708" cy="467400"/>
          </a:xfrm>
          <a:prstGeom prst="rect">
            <a:avLst/>
          </a:prstGeom>
          <a:noFill/>
          <a:ln>
            <a:noFill/>
          </a:ln>
        </p:spPr>
      </p:pic>
      <p:pic>
        <p:nvPicPr>
          <p:cNvPr id="211" name="Google Shape;211;p19"/>
          <p:cNvPicPr preferRelativeResize="0"/>
          <p:nvPr/>
        </p:nvPicPr>
        <p:blipFill>
          <a:blip r:embed="rId10">
            <a:alphaModFix/>
          </a:blip>
          <a:stretch>
            <a:fillRect/>
          </a:stretch>
        </p:blipFill>
        <p:spPr>
          <a:xfrm>
            <a:off x="687587" y="1520500"/>
            <a:ext cx="925500" cy="750412"/>
          </a:xfrm>
          <a:prstGeom prst="rect">
            <a:avLst/>
          </a:prstGeom>
          <a:noFill/>
          <a:ln>
            <a:noFill/>
          </a:ln>
        </p:spPr>
      </p:pic>
      <p:sp>
        <p:nvSpPr>
          <p:cNvPr id="212" name="Google Shape;212;p19"/>
          <p:cNvSpPr txBox="1"/>
          <p:nvPr/>
        </p:nvSpPr>
        <p:spPr>
          <a:xfrm>
            <a:off x="630675" y="2191138"/>
            <a:ext cx="925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Acquisition</a:t>
            </a:r>
            <a:endParaRPr>
              <a:solidFill>
                <a:srgbClr val="0F346B"/>
              </a:solidFill>
            </a:endParaRPr>
          </a:p>
        </p:txBody>
      </p:sp>
      <p:pic>
        <p:nvPicPr>
          <p:cNvPr id="213" name="Google Shape;213;p19"/>
          <p:cNvPicPr preferRelativeResize="0"/>
          <p:nvPr/>
        </p:nvPicPr>
        <p:blipFill>
          <a:blip r:embed="rId11">
            <a:alphaModFix/>
          </a:blip>
          <a:stretch>
            <a:fillRect/>
          </a:stretch>
        </p:blipFill>
        <p:spPr>
          <a:xfrm>
            <a:off x="8141631" y="5059363"/>
            <a:ext cx="1986769" cy="750400"/>
          </a:xfrm>
          <a:prstGeom prst="rect">
            <a:avLst/>
          </a:prstGeom>
          <a:noFill/>
          <a:ln>
            <a:noFill/>
          </a:ln>
        </p:spPr>
      </p:pic>
      <p:sp>
        <p:nvSpPr>
          <p:cNvPr id="214" name="Google Shape;214;p19"/>
          <p:cNvSpPr txBox="1"/>
          <p:nvPr/>
        </p:nvSpPr>
        <p:spPr>
          <a:xfrm>
            <a:off x="8672263" y="5809775"/>
            <a:ext cx="925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Acquisition</a:t>
            </a:r>
            <a:endParaRPr>
              <a:solidFill>
                <a:srgbClr val="0F346B"/>
              </a:solidFill>
            </a:endParaRPr>
          </a:p>
        </p:txBody>
      </p:sp>
      <p:pic>
        <p:nvPicPr>
          <p:cNvPr id="215" name="Google Shape;215;p19"/>
          <p:cNvPicPr preferRelativeResize="0"/>
          <p:nvPr/>
        </p:nvPicPr>
        <p:blipFill>
          <a:blip r:embed="rId12">
            <a:alphaModFix/>
          </a:blip>
          <a:stretch>
            <a:fillRect/>
          </a:stretch>
        </p:blipFill>
        <p:spPr>
          <a:xfrm>
            <a:off x="6055886" y="2387887"/>
            <a:ext cx="2319088" cy="608275"/>
          </a:xfrm>
          <a:prstGeom prst="rect">
            <a:avLst/>
          </a:prstGeom>
          <a:noFill/>
          <a:ln>
            <a:noFill/>
          </a:ln>
        </p:spPr>
      </p:pic>
      <p:sp>
        <p:nvSpPr>
          <p:cNvPr id="216" name="Google Shape;216;p19"/>
          <p:cNvSpPr txBox="1"/>
          <p:nvPr/>
        </p:nvSpPr>
        <p:spPr>
          <a:xfrm>
            <a:off x="6834250" y="2967975"/>
            <a:ext cx="925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Rollout</a:t>
            </a:r>
            <a:endParaRPr>
              <a:solidFill>
                <a:srgbClr val="0F346B"/>
              </a:solidFill>
            </a:endParaRPr>
          </a:p>
        </p:txBody>
      </p:sp>
      <p:pic>
        <p:nvPicPr>
          <p:cNvPr id="217" name="Google Shape;217;p19"/>
          <p:cNvPicPr preferRelativeResize="0"/>
          <p:nvPr/>
        </p:nvPicPr>
        <p:blipFill>
          <a:blip r:embed="rId13">
            <a:alphaModFix/>
          </a:blip>
          <a:stretch>
            <a:fillRect/>
          </a:stretch>
        </p:blipFill>
        <p:spPr>
          <a:xfrm>
            <a:off x="6535725" y="4891949"/>
            <a:ext cx="810450" cy="1475426"/>
          </a:xfrm>
          <a:prstGeom prst="rect">
            <a:avLst/>
          </a:prstGeom>
          <a:noFill/>
          <a:ln>
            <a:noFill/>
          </a:ln>
        </p:spPr>
      </p:pic>
      <p:sp>
        <p:nvSpPr>
          <p:cNvPr id="218" name="Google Shape;218;p19"/>
          <p:cNvSpPr txBox="1"/>
          <p:nvPr/>
        </p:nvSpPr>
        <p:spPr>
          <a:xfrm>
            <a:off x="9926225" y="3032800"/>
            <a:ext cx="7152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Rollout</a:t>
            </a:r>
            <a:endParaRPr>
              <a:solidFill>
                <a:srgbClr val="0F346B"/>
              </a:solidFill>
            </a:endParaRPr>
          </a:p>
        </p:txBody>
      </p:sp>
      <p:pic>
        <p:nvPicPr>
          <p:cNvPr id="219" name="Google Shape;219;p19"/>
          <p:cNvPicPr preferRelativeResize="0"/>
          <p:nvPr/>
        </p:nvPicPr>
        <p:blipFill>
          <a:blip r:embed="rId14">
            <a:alphaModFix/>
          </a:blip>
          <a:stretch>
            <a:fillRect/>
          </a:stretch>
        </p:blipFill>
        <p:spPr>
          <a:xfrm>
            <a:off x="5766438" y="3508738"/>
            <a:ext cx="561975" cy="666750"/>
          </a:xfrm>
          <a:prstGeom prst="rect">
            <a:avLst/>
          </a:prstGeom>
          <a:noFill/>
          <a:ln>
            <a:noFill/>
          </a:ln>
        </p:spPr>
      </p:pic>
      <p:pic>
        <p:nvPicPr>
          <p:cNvPr id="220" name="Google Shape;220;p19"/>
          <p:cNvPicPr preferRelativeResize="0"/>
          <p:nvPr/>
        </p:nvPicPr>
        <p:blipFill>
          <a:blip r:embed="rId15">
            <a:alphaModFix/>
          </a:blip>
          <a:stretch>
            <a:fillRect/>
          </a:stretch>
        </p:blipFill>
        <p:spPr>
          <a:xfrm>
            <a:off x="5271326" y="4175491"/>
            <a:ext cx="1668570" cy="385575"/>
          </a:xfrm>
          <a:prstGeom prst="rect">
            <a:avLst/>
          </a:prstGeom>
          <a:noFill/>
          <a:ln>
            <a:noFill/>
          </a:ln>
        </p:spPr>
      </p:pic>
      <p:pic>
        <p:nvPicPr>
          <p:cNvPr id="221" name="Google Shape;221;p19"/>
          <p:cNvPicPr preferRelativeResize="0"/>
          <p:nvPr/>
        </p:nvPicPr>
        <p:blipFill>
          <a:blip r:embed="rId16">
            <a:alphaModFix/>
          </a:blip>
          <a:stretch>
            <a:fillRect/>
          </a:stretch>
        </p:blipFill>
        <p:spPr>
          <a:xfrm>
            <a:off x="6770127" y="991249"/>
            <a:ext cx="1823250" cy="702175"/>
          </a:xfrm>
          <a:prstGeom prst="rect">
            <a:avLst/>
          </a:prstGeom>
          <a:noFill/>
          <a:ln>
            <a:noFill/>
          </a:ln>
        </p:spPr>
      </p:pic>
      <p:sp>
        <p:nvSpPr>
          <p:cNvPr id="222" name="Google Shape;222;p19"/>
          <p:cNvSpPr txBox="1"/>
          <p:nvPr/>
        </p:nvSpPr>
        <p:spPr>
          <a:xfrm>
            <a:off x="7157700" y="1760463"/>
            <a:ext cx="7152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Rollout</a:t>
            </a:r>
            <a:endParaRPr>
              <a:solidFill>
                <a:srgbClr val="0F346B"/>
              </a:solidFill>
            </a:endParaRPr>
          </a:p>
        </p:txBody>
      </p:sp>
      <p:sp>
        <p:nvSpPr>
          <p:cNvPr id="223" name="Google Shape;223;p19"/>
          <p:cNvSpPr txBox="1"/>
          <p:nvPr/>
        </p:nvSpPr>
        <p:spPr>
          <a:xfrm>
            <a:off x="5689854" y="4550038"/>
            <a:ext cx="925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Partnership</a:t>
            </a:r>
            <a:endParaRPr>
              <a:solidFill>
                <a:srgbClr val="0F346B"/>
              </a:solidFill>
            </a:endParaRPr>
          </a:p>
        </p:txBody>
      </p:sp>
      <p:pic>
        <p:nvPicPr>
          <p:cNvPr id="224" name="Google Shape;224;p19"/>
          <p:cNvPicPr preferRelativeResize="0"/>
          <p:nvPr/>
        </p:nvPicPr>
        <p:blipFill>
          <a:blip r:embed="rId17">
            <a:alphaModFix/>
          </a:blip>
          <a:stretch>
            <a:fillRect/>
          </a:stretch>
        </p:blipFill>
        <p:spPr>
          <a:xfrm>
            <a:off x="8647113" y="1151600"/>
            <a:ext cx="3438525" cy="1905000"/>
          </a:xfrm>
          <a:prstGeom prst="rect">
            <a:avLst/>
          </a:prstGeom>
          <a:noFill/>
          <a:ln>
            <a:noFill/>
          </a:ln>
        </p:spPr>
      </p:pic>
      <p:sp>
        <p:nvSpPr>
          <p:cNvPr id="225" name="Google Shape;225;p19"/>
          <p:cNvSpPr txBox="1"/>
          <p:nvPr/>
        </p:nvSpPr>
        <p:spPr>
          <a:xfrm>
            <a:off x="3821375" y="4765963"/>
            <a:ext cx="925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Acquisition</a:t>
            </a:r>
            <a:endParaRPr>
              <a:solidFill>
                <a:srgbClr val="0F346B"/>
              </a:solidFill>
            </a:endParaRPr>
          </a:p>
        </p:txBody>
      </p:sp>
      <p:pic>
        <p:nvPicPr>
          <p:cNvPr id="226" name="Google Shape;226;p19"/>
          <p:cNvPicPr preferRelativeResize="0"/>
          <p:nvPr/>
        </p:nvPicPr>
        <p:blipFill>
          <a:blip r:embed="rId18">
            <a:alphaModFix/>
          </a:blip>
          <a:stretch>
            <a:fillRect/>
          </a:stretch>
        </p:blipFill>
        <p:spPr>
          <a:xfrm>
            <a:off x="3908069" y="3613146"/>
            <a:ext cx="543394" cy="1143000"/>
          </a:xfrm>
          <a:prstGeom prst="rect">
            <a:avLst/>
          </a:prstGeom>
          <a:noFill/>
          <a:ln>
            <a:noFill/>
          </a:ln>
        </p:spPr>
      </p:pic>
      <p:pic>
        <p:nvPicPr>
          <p:cNvPr id="227" name="Google Shape;227;p19"/>
          <p:cNvPicPr preferRelativeResize="0"/>
          <p:nvPr/>
        </p:nvPicPr>
        <p:blipFill>
          <a:blip r:embed="rId19">
            <a:alphaModFix/>
          </a:blip>
          <a:stretch>
            <a:fillRect/>
          </a:stretch>
        </p:blipFill>
        <p:spPr>
          <a:xfrm>
            <a:off x="9773825" y="765229"/>
            <a:ext cx="1137700" cy="534372"/>
          </a:xfrm>
          <a:prstGeom prst="rect">
            <a:avLst/>
          </a:prstGeom>
          <a:noFill/>
          <a:ln>
            <a:noFill/>
          </a:ln>
        </p:spPr>
      </p:pic>
      <p:sp>
        <p:nvSpPr>
          <p:cNvPr id="228" name="Google Shape;228;p19"/>
          <p:cNvSpPr txBox="1"/>
          <p:nvPr/>
        </p:nvSpPr>
        <p:spPr>
          <a:xfrm>
            <a:off x="6478200" y="6425488"/>
            <a:ext cx="9255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Rollout</a:t>
            </a:r>
            <a:endParaRPr>
              <a:solidFill>
                <a:srgbClr val="0F346B"/>
              </a:solidFill>
            </a:endParaRPr>
          </a:p>
        </p:txBody>
      </p:sp>
      <p:pic>
        <p:nvPicPr>
          <p:cNvPr id="229" name="Google Shape;229;p19"/>
          <p:cNvPicPr preferRelativeResize="0"/>
          <p:nvPr/>
        </p:nvPicPr>
        <p:blipFill>
          <a:blip r:embed="rId20">
            <a:alphaModFix/>
          </a:blip>
          <a:stretch>
            <a:fillRect/>
          </a:stretch>
        </p:blipFill>
        <p:spPr>
          <a:xfrm>
            <a:off x="10800875" y="4175502"/>
            <a:ext cx="715200" cy="716436"/>
          </a:xfrm>
          <a:prstGeom prst="rect">
            <a:avLst/>
          </a:prstGeom>
          <a:noFill/>
          <a:ln>
            <a:noFill/>
          </a:ln>
        </p:spPr>
      </p:pic>
      <p:sp>
        <p:nvSpPr>
          <p:cNvPr id="230" name="Google Shape;230;p19"/>
          <p:cNvSpPr txBox="1"/>
          <p:nvPr/>
        </p:nvSpPr>
        <p:spPr>
          <a:xfrm>
            <a:off x="10790772" y="5785688"/>
            <a:ext cx="6954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Rollout</a:t>
            </a:r>
            <a:endParaRPr>
              <a:solidFill>
                <a:srgbClr val="0F346B"/>
              </a:solidFill>
            </a:endParaRPr>
          </a:p>
        </p:txBody>
      </p:sp>
      <p:pic>
        <p:nvPicPr>
          <p:cNvPr id="231" name="Google Shape;231;p19"/>
          <p:cNvPicPr preferRelativeResize="0"/>
          <p:nvPr/>
        </p:nvPicPr>
        <p:blipFill>
          <a:blip r:embed="rId21">
            <a:alphaModFix/>
          </a:blip>
          <a:stretch>
            <a:fillRect/>
          </a:stretch>
        </p:blipFill>
        <p:spPr>
          <a:xfrm>
            <a:off x="10492498" y="4963621"/>
            <a:ext cx="1331960" cy="750400"/>
          </a:xfrm>
          <a:prstGeom prst="rect">
            <a:avLst/>
          </a:prstGeom>
          <a:noFill/>
          <a:ln>
            <a:noFill/>
          </a:ln>
        </p:spPr>
      </p:pic>
      <p:pic>
        <p:nvPicPr>
          <p:cNvPr id="232" name="Google Shape;232;p19"/>
          <p:cNvPicPr preferRelativeResize="0"/>
          <p:nvPr/>
        </p:nvPicPr>
        <p:blipFill>
          <a:blip r:embed="rId22">
            <a:alphaModFix/>
          </a:blip>
          <a:stretch>
            <a:fillRect/>
          </a:stretch>
        </p:blipFill>
        <p:spPr>
          <a:xfrm>
            <a:off x="9410845" y="3659199"/>
            <a:ext cx="925500" cy="547151"/>
          </a:xfrm>
          <a:prstGeom prst="rect">
            <a:avLst/>
          </a:prstGeom>
          <a:noFill/>
          <a:ln>
            <a:noFill/>
          </a:ln>
        </p:spPr>
      </p:pic>
      <p:sp>
        <p:nvSpPr>
          <p:cNvPr id="233" name="Google Shape;233;p19"/>
          <p:cNvSpPr txBox="1"/>
          <p:nvPr/>
        </p:nvSpPr>
        <p:spPr>
          <a:xfrm>
            <a:off x="9005094" y="4279163"/>
            <a:ext cx="15354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F346B"/>
                </a:solidFill>
              </a:rPr>
              <a:t>Introduces meal kits</a:t>
            </a:r>
            <a:endParaRPr>
              <a:solidFill>
                <a:srgbClr val="0F346B"/>
              </a:solidFill>
            </a:endParaRPr>
          </a:p>
        </p:txBody>
      </p:sp>
      <p:sp>
        <p:nvSpPr>
          <p:cNvPr id="234" name="Google Shape;234;p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pSp>
        <p:nvGrpSpPr>
          <p:cNvPr id="239" name="Google Shape;239;p20"/>
          <p:cNvGrpSpPr/>
          <p:nvPr/>
        </p:nvGrpSpPr>
        <p:grpSpPr>
          <a:xfrm>
            <a:off x="802640" y="0"/>
            <a:ext cx="10474820" cy="6858120"/>
            <a:chOff x="802640" y="0"/>
            <a:chExt cx="10474820" cy="6858120"/>
          </a:xfrm>
        </p:grpSpPr>
        <p:sp>
          <p:nvSpPr>
            <p:cNvPr id="240" name="Google Shape;240;p20"/>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20"/>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2" name="Google Shape;242;p20"/>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243" name="Google Shape;243;p20"/>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244" name="Google Shape;244;p20"/>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Company Background</a:t>
            </a:r>
            <a:endParaRPr sz="2800" b="1" i="0" u="none" strike="noStrike" cap="none">
              <a:solidFill>
                <a:srgbClr val="0F346B"/>
              </a:solidFill>
              <a:latin typeface="Arial"/>
              <a:ea typeface="Arial"/>
              <a:cs typeface="Arial"/>
              <a:sym typeface="Arial"/>
            </a:endParaRPr>
          </a:p>
        </p:txBody>
      </p:sp>
      <p:sp>
        <p:nvSpPr>
          <p:cNvPr id="245" name="Google Shape;245;p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1"/>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251" name="Google Shape;251;p21"/>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Blue Apron: A meal kit service company</a:t>
            </a:r>
            <a:endParaRPr sz="3000" b="1">
              <a:solidFill>
                <a:srgbClr val="0F346B"/>
              </a:solidFill>
              <a:latin typeface="Arial"/>
              <a:ea typeface="Arial"/>
              <a:cs typeface="Arial"/>
              <a:sym typeface="Arial"/>
            </a:endParaRPr>
          </a:p>
        </p:txBody>
      </p:sp>
      <p:sp>
        <p:nvSpPr>
          <p:cNvPr id="252" name="Google Shape;252;p21"/>
          <p:cNvSpPr txBox="1">
            <a:spLocks noGrp="1"/>
          </p:cNvSpPr>
          <p:nvPr>
            <p:ph type="body" idx="1"/>
          </p:nvPr>
        </p:nvSpPr>
        <p:spPr>
          <a:xfrm>
            <a:off x="494225" y="691125"/>
            <a:ext cx="5631300" cy="56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Font typeface="Arial"/>
              <a:buNone/>
            </a:pPr>
            <a:endParaRPr sz="1800" u="sng" dirty="0">
              <a:latin typeface="Arial"/>
              <a:ea typeface="Arial"/>
              <a:cs typeface="Arial"/>
              <a:sym typeface="Arial"/>
            </a:endParaRPr>
          </a:p>
          <a:p>
            <a:pPr marL="0" lvl="0" indent="0" algn="l" rtl="0">
              <a:lnSpc>
                <a:spcPct val="150000"/>
              </a:lnSpc>
              <a:spcBef>
                <a:spcPts val="0"/>
              </a:spcBef>
              <a:spcAft>
                <a:spcPts val="0"/>
              </a:spcAft>
              <a:buNone/>
            </a:pPr>
            <a:r>
              <a:rPr lang="en-US" sz="1800" b="1" dirty="0">
                <a:solidFill>
                  <a:srgbClr val="0F346B"/>
                </a:solidFill>
                <a:latin typeface="Arial"/>
                <a:ea typeface="Arial"/>
                <a:cs typeface="Arial"/>
                <a:sym typeface="Arial"/>
              </a:rPr>
              <a:t>Mission</a:t>
            </a:r>
            <a:endParaRPr sz="1800" b="1" dirty="0">
              <a:solidFill>
                <a:srgbClr val="0F346B"/>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800" dirty="0">
                <a:solidFill>
                  <a:srgbClr val="7F7F7F"/>
                </a:solidFill>
                <a:latin typeface="Arial"/>
                <a:ea typeface="Arial"/>
                <a:cs typeface="Arial"/>
                <a:sym typeface="Arial"/>
              </a:rPr>
              <a:t>Blue Apron's mission is to make incredible home cooking accessible to everyone</a:t>
            </a:r>
            <a:endParaRPr sz="1800" dirty="0">
              <a:solidFill>
                <a:srgbClr val="7F7F7F"/>
              </a:solidFill>
              <a:latin typeface="Arial"/>
              <a:ea typeface="Arial"/>
              <a:cs typeface="Arial"/>
              <a:sym typeface="Arial"/>
            </a:endParaRPr>
          </a:p>
          <a:p>
            <a:pPr marL="457200" lvl="0" indent="0" algn="l" rtl="0">
              <a:lnSpc>
                <a:spcPct val="100000"/>
              </a:lnSpc>
              <a:spcBef>
                <a:spcPts val="0"/>
              </a:spcBef>
              <a:spcAft>
                <a:spcPts val="0"/>
              </a:spcAft>
              <a:buClr>
                <a:schemeClr val="dk1"/>
              </a:buClr>
              <a:buSzPts val="1100"/>
              <a:buFont typeface="Arial"/>
              <a:buNone/>
            </a:pPr>
            <a:endParaRPr sz="1800" u="sng" dirty="0">
              <a:solidFill>
                <a:srgbClr val="7F7F7F"/>
              </a:solidFill>
              <a:latin typeface="Arial"/>
              <a:ea typeface="Arial"/>
              <a:cs typeface="Arial"/>
              <a:sym typeface="Arial"/>
            </a:endParaRPr>
          </a:p>
          <a:p>
            <a:pPr marL="0" lvl="0" indent="0" algn="l" rtl="0">
              <a:lnSpc>
                <a:spcPct val="150000"/>
              </a:lnSpc>
              <a:spcBef>
                <a:spcPts val="0"/>
              </a:spcBef>
              <a:spcAft>
                <a:spcPts val="0"/>
              </a:spcAft>
              <a:buNone/>
            </a:pPr>
            <a:r>
              <a:rPr lang="en-US" sz="1800" b="1" dirty="0">
                <a:solidFill>
                  <a:srgbClr val="0F346B"/>
                </a:solidFill>
                <a:latin typeface="Arial"/>
                <a:ea typeface="Arial"/>
                <a:cs typeface="Arial"/>
                <a:sym typeface="Arial"/>
              </a:rPr>
              <a:t>Vision</a:t>
            </a:r>
            <a:endParaRPr sz="1800" b="1" dirty="0">
              <a:solidFill>
                <a:srgbClr val="0F346B"/>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altLang="zh-CN" sz="1800" dirty="0">
                <a:solidFill>
                  <a:srgbClr val="7F7F7F"/>
                </a:solidFill>
                <a:latin typeface="Arial"/>
                <a:ea typeface="Arial"/>
                <a:cs typeface="Arial"/>
                <a:sym typeface="Arial"/>
              </a:rPr>
              <a:t>Our</a:t>
            </a:r>
            <a:r>
              <a:rPr lang="en-US" sz="1800" dirty="0">
                <a:solidFill>
                  <a:srgbClr val="7F7F7F"/>
                </a:solidFill>
                <a:latin typeface="Arial"/>
                <a:ea typeface="Arial"/>
                <a:cs typeface="Arial"/>
                <a:sym typeface="Arial"/>
              </a:rPr>
              <a:t> vision for the future is ambitious: to build a better food system. Blue Apron is transforming the way that food is produced, distributed, and consumed. They believe a better food system will benefit not only consumers and stockholders, but also the planet, and they manage their business for the benefit of all three.</a:t>
            </a:r>
            <a:endParaRPr sz="1800" dirty="0">
              <a:solidFill>
                <a:srgbClr val="7F7F7F"/>
              </a:solidFill>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endParaRPr sz="1800" u="sng" dirty="0">
              <a:latin typeface="Arial"/>
              <a:ea typeface="Arial"/>
              <a:cs typeface="Arial"/>
              <a:sym typeface="Arial"/>
            </a:endParaRPr>
          </a:p>
          <a:p>
            <a:pPr marL="0" lvl="0" indent="0" algn="l" rtl="0">
              <a:lnSpc>
                <a:spcPct val="150000"/>
              </a:lnSpc>
              <a:spcBef>
                <a:spcPts val="0"/>
              </a:spcBef>
              <a:spcAft>
                <a:spcPts val="0"/>
              </a:spcAft>
              <a:buNone/>
            </a:pPr>
            <a:r>
              <a:rPr lang="en-US" sz="1800" b="1" dirty="0">
                <a:solidFill>
                  <a:srgbClr val="0F346B"/>
                </a:solidFill>
                <a:latin typeface="Arial"/>
                <a:ea typeface="Arial"/>
                <a:cs typeface="Arial"/>
                <a:sym typeface="Arial"/>
              </a:rPr>
              <a:t>Value</a:t>
            </a:r>
            <a:endParaRPr sz="1800" b="1" dirty="0">
              <a:solidFill>
                <a:srgbClr val="0F346B"/>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800" dirty="0">
                <a:solidFill>
                  <a:srgbClr val="7F7F7F"/>
                </a:solidFill>
                <a:latin typeface="Arial"/>
                <a:ea typeface="Arial"/>
                <a:cs typeface="Arial"/>
                <a:sym typeface="Arial"/>
              </a:rPr>
              <a:t>“We win together, not alone.</a:t>
            </a:r>
            <a:endParaRPr sz="1800" dirty="0">
              <a:solidFill>
                <a:srgbClr val="7F7F7F"/>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800" dirty="0">
                <a:solidFill>
                  <a:srgbClr val="7F7F7F"/>
                </a:solidFill>
                <a:latin typeface="Arial"/>
                <a:ea typeface="Arial"/>
                <a:cs typeface="Arial"/>
                <a:sym typeface="Arial"/>
              </a:rPr>
              <a:t>We start from “yes”.</a:t>
            </a:r>
            <a:endParaRPr sz="1800" dirty="0">
              <a:solidFill>
                <a:srgbClr val="7F7F7F"/>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800" dirty="0">
                <a:solidFill>
                  <a:srgbClr val="7F7F7F"/>
                </a:solidFill>
                <a:latin typeface="Arial"/>
                <a:ea typeface="Arial"/>
                <a:cs typeface="Arial"/>
                <a:sym typeface="Arial"/>
              </a:rPr>
              <a:t>We seek growth and learning, not perfection.</a:t>
            </a:r>
            <a:endParaRPr sz="1800" dirty="0">
              <a:solidFill>
                <a:srgbClr val="7F7F7F"/>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800" dirty="0">
                <a:solidFill>
                  <a:srgbClr val="7F7F7F"/>
                </a:solidFill>
                <a:latin typeface="Arial"/>
                <a:ea typeface="Arial"/>
                <a:cs typeface="Arial"/>
                <a:sym typeface="Arial"/>
              </a:rPr>
              <a:t>We operate with integrity.</a:t>
            </a:r>
            <a:endParaRPr sz="1800" dirty="0">
              <a:solidFill>
                <a:srgbClr val="7F7F7F"/>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800" dirty="0">
                <a:solidFill>
                  <a:srgbClr val="7F7F7F"/>
                </a:solidFill>
                <a:latin typeface="Arial"/>
                <a:ea typeface="Arial"/>
                <a:cs typeface="Arial"/>
                <a:sym typeface="Arial"/>
              </a:rPr>
              <a:t>We are accountable.”</a:t>
            </a:r>
            <a:endParaRPr sz="1800" dirty="0">
              <a:solidFill>
                <a:srgbClr val="7F7F7F"/>
              </a:solidFill>
              <a:latin typeface="Arial"/>
              <a:ea typeface="Arial"/>
              <a:cs typeface="Arial"/>
              <a:sym typeface="Arial"/>
            </a:endParaRPr>
          </a:p>
          <a:p>
            <a:pPr marL="228600" lvl="0" indent="-50800" algn="l" rtl="0">
              <a:lnSpc>
                <a:spcPct val="90000"/>
              </a:lnSpc>
              <a:spcBef>
                <a:spcPts val="0"/>
              </a:spcBef>
              <a:spcAft>
                <a:spcPts val="0"/>
              </a:spcAft>
              <a:buClr>
                <a:schemeClr val="dk1"/>
              </a:buClr>
              <a:buSzPts val="2800"/>
              <a:buNone/>
            </a:pPr>
            <a:endParaRPr sz="1400" dirty="0">
              <a:solidFill>
                <a:srgbClr val="7F7F7F"/>
              </a:solidFill>
            </a:endParaRPr>
          </a:p>
        </p:txBody>
      </p:sp>
      <p:pic>
        <p:nvPicPr>
          <p:cNvPr id="253" name="Google Shape;253;p21"/>
          <p:cNvPicPr preferRelativeResize="0"/>
          <p:nvPr/>
        </p:nvPicPr>
        <p:blipFill>
          <a:blip r:embed="rId4">
            <a:alphaModFix/>
          </a:blip>
          <a:stretch>
            <a:fillRect/>
          </a:stretch>
        </p:blipFill>
        <p:spPr>
          <a:xfrm>
            <a:off x="6870677" y="1383604"/>
            <a:ext cx="3874801" cy="5095451"/>
          </a:xfrm>
          <a:prstGeom prst="rect">
            <a:avLst/>
          </a:prstGeom>
          <a:noFill/>
          <a:ln>
            <a:noFill/>
          </a:ln>
        </p:spPr>
      </p:pic>
      <p:cxnSp>
        <p:nvCxnSpPr>
          <p:cNvPr id="254" name="Google Shape;254;p21"/>
          <p:cNvCxnSpPr/>
          <p:nvPr/>
        </p:nvCxnSpPr>
        <p:spPr>
          <a:xfrm rot="10800000" flipH="1">
            <a:off x="596350" y="1345775"/>
            <a:ext cx="931800" cy="4500"/>
          </a:xfrm>
          <a:prstGeom prst="straightConnector1">
            <a:avLst/>
          </a:prstGeom>
          <a:noFill/>
          <a:ln w="28575" cap="flat" cmpd="sng">
            <a:solidFill>
              <a:srgbClr val="FFC000"/>
            </a:solidFill>
            <a:prstDash val="solid"/>
            <a:round/>
            <a:headEnd type="none" w="med" len="med"/>
            <a:tailEnd type="none" w="med" len="med"/>
          </a:ln>
        </p:spPr>
      </p:cxnSp>
      <p:cxnSp>
        <p:nvCxnSpPr>
          <p:cNvPr id="255" name="Google Shape;255;p21"/>
          <p:cNvCxnSpPr/>
          <p:nvPr/>
        </p:nvCxnSpPr>
        <p:spPr>
          <a:xfrm rot="10800000" flipH="1">
            <a:off x="596350" y="2568200"/>
            <a:ext cx="931800" cy="4500"/>
          </a:xfrm>
          <a:prstGeom prst="straightConnector1">
            <a:avLst/>
          </a:prstGeom>
          <a:noFill/>
          <a:ln w="28575" cap="flat" cmpd="sng">
            <a:solidFill>
              <a:srgbClr val="FFC000"/>
            </a:solidFill>
            <a:prstDash val="solid"/>
            <a:round/>
            <a:headEnd type="none" w="med" len="med"/>
            <a:tailEnd type="none" w="med" len="med"/>
          </a:ln>
        </p:spPr>
      </p:cxnSp>
      <p:cxnSp>
        <p:nvCxnSpPr>
          <p:cNvPr id="256" name="Google Shape;256;p21"/>
          <p:cNvCxnSpPr/>
          <p:nvPr/>
        </p:nvCxnSpPr>
        <p:spPr>
          <a:xfrm rot="10800000" flipH="1">
            <a:off x="596350" y="5262825"/>
            <a:ext cx="931800" cy="4500"/>
          </a:xfrm>
          <a:prstGeom prst="straightConnector1">
            <a:avLst/>
          </a:prstGeom>
          <a:noFill/>
          <a:ln w="28575" cap="flat" cmpd="sng">
            <a:solidFill>
              <a:srgbClr val="FFC000"/>
            </a:solidFill>
            <a:prstDash val="solid"/>
            <a:round/>
            <a:headEnd type="none" w="med" len="med"/>
            <a:tailEnd type="none" w="med" len="med"/>
          </a:ln>
        </p:spPr>
      </p:cxnSp>
      <p:sp>
        <p:nvSpPr>
          <p:cNvPr id="257" name="Google Shape;257;p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58" name="Google Shape;258;p21"/>
          <p:cNvSpPr txBox="1"/>
          <p:nvPr/>
        </p:nvSpPr>
        <p:spPr>
          <a:xfrm>
            <a:off x="4500575" y="6479050"/>
            <a:ext cx="6923400" cy="1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Source: </a:t>
            </a:r>
            <a:r>
              <a:rPr lang="en-US" sz="1100" u="sng">
                <a:solidFill>
                  <a:schemeClr val="hlink"/>
                </a:solidFill>
                <a:hlinkClick r:id="rId5"/>
              </a:rPr>
              <a:t>https://www.sec.gov/Archives/edgar/data/1701114/000104746917004287/a2232570zs-1a.htm</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763</TotalTime>
  <Words>2457</Words>
  <Application>Microsoft Macintosh PowerPoint</Application>
  <PresentationFormat>Widescreen</PresentationFormat>
  <Paragraphs>356</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Proxima Nova</vt:lpstr>
      <vt:lpstr>Roboto</vt:lpstr>
      <vt:lpstr>Calibri</vt:lpstr>
      <vt:lpstr>Office Theme</vt:lpstr>
      <vt:lpstr>Blue Apron Steering Committee #1</vt:lpstr>
      <vt:lpstr>Agenda</vt:lpstr>
      <vt:lpstr>PowerPoint Presentation</vt:lpstr>
      <vt:lpstr>Meal Kits</vt:lpstr>
      <vt:lpstr>PowerPoint Presentation</vt:lpstr>
      <vt:lpstr>Competitors</vt:lpstr>
      <vt:lpstr>Meal Kits &amp; Beyond</vt:lpstr>
      <vt:lpstr>PowerPoint Presentation</vt:lpstr>
      <vt:lpstr>Blue Apron: A meal kit service company</vt:lpstr>
      <vt:lpstr>Products</vt:lpstr>
      <vt:lpstr>Suppliers &amp; Operations</vt:lpstr>
      <vt:lpstr>Company Structure</vt:lpstr>
      <vt:lpstr>Revenue Growth Strategy</vt:lpstr>
      <vt:lpstr>Financial Overview</vt:lpstr>
      <vt:lpstr>PowerPoint Presentation</vt:lpstr>
      <vt:lpstr>Customer Demographics</vt:lpstr>
      <vt:lpstr>Customer Retention </vt:lpstr>
      <vt:lpstr>PowerPoint Presentation</vt:lpstr>
      <vt:lpstr>Summary</vt:lpstr>
      <vt:lpstr>Thank You</vt:lpstr>
      <vt:lpstr>PowerPoint Presentation</vt:lpstr>
      <vt:lpstr>Appendix </vt:lpstr>
      <vt:lpstr>Appendix </vt:lpstr>
      <vt:lpstr>Appendix </vt:lpstr>
      <vt:lpstr>Appendix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Apron Steering Committee #1</dc:title>
  <cp:lastModifiedBy>Hairun W</cp:lastModifiedBy>
  <cp:revision>6</cp:revision>
  <cp:lastPrinted>2020-09-18T16:18:49Z</cp:lastPrinted>
  <dcterms:modified xsi:type="dcterms:W3CDTF">2020-09-18T16:23:42Z</dcterms:modified>
</cp:coreProperties>
</file>